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2"/>
  </p:notesMasterIdLst>
  <p:sldIdLst>
    <p:sldId id="256" r:id="rId3"/>
    <p:sldId id="263" r:id="rId4"/>
    <p:sldId id="264" r:id="rId5"/>
    <p:sldId id="287" r:id="rId6"/>
    <p:sldId id="286" r:id="rId7"/>
    <p:sldId id="274" r:id="rId8"/>
    <p:sldId id="270" r:id="rId9"/>
    <p:sldId id="293" r:id="rId10"/>
    <p:sldId id="289" r:id="rId11"/>
    <p:sldId id="291" r:id="rId12"/>
    <p:sldId id="297" r:id="rId13"/>
    <p:sldId id="292" r:id="rId14"/>
    <p:sldId id="298" r:id="rId15"/>
    <p:sldId id="271" r:id="rId16"/>
    <p:sldId id="273" r:id="rId17"/>
    <p:sldId id="295" r:id="rId18"/>
    <p:sldId id="296" r:id="rId19"/>
    <p:sldId id="275" r:id="rId20"/>
    <p:sldId id="294" r:id="rId21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Medium" panose="020B0604020202020204" charset="0"/>
      <p:regular r:id="rId27"/>
      <p:bold r:id="rId28"/>
      <p:italic r:id="rId29"/>
      <p:boldItalic r:id="rId30"/>
    </p:embeddedFont>
    <p:embeddedFont>
      <p:font typeface="Inter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80"/>
    <a:srgbClr val="B266FF"/>
    <a:srgbClr val="F2F2F2"/>
    <a:srgbClr val="016EC2"/>
    <a:srgbClr val="41545E"/>
    <a:srgbClr val="E4E9EB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36" autoAdjust="0"/>
  </p:normalViewPr>
  <p:slideViewPr>
    <p:cSldViewPr snapToGrid="0">
      <p:cViewPr varScale="1">
        <p:scale>
          <a:sx n="135" d="100"/>
          <a:sy n="135" d="100"/>
        </p:scale>
        <p:origin x="380" y="3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8422C4C4-ACE3-1D1D-6CE8-F4388EDA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EDA65F32-2626-DA27-4EFA-F86C12B29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5B160CE0-54E8-5F62-A7F9-C0C3C0BE0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Démonstration </a:t>
            </a:r>
            <a:r>
              <a:rPr lang="fr-FR" sz="1100" dirty="0" err="1"/>
              <a:t>dashboar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9914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8C46411-409A-2EF1-94A1-820A09FB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411F7F17-DB6A-9D98-EFE6-99499B3AA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007C55AB-20D6-5A73-A961-EF29E8E3F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Plot des erreurs : prédiction meilleure sur données centrales que le sur valeurs basses et haute de la </a:t>
            </a:r>
            <a:r>
              <a:rPr lang="fr-FR" sz="1100" dirty="0" err="1"/>
              <a:t>target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0652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5E50127-A3B0-46FB-F615-71F7C6F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DF42E9D-780F-4C30-DC09-8120C0C56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FC8C8838-4F83-A125-5A86-A5D759CF1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6888412-051D-A3DD-D553-7665D0C0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26D0A05E-F9D6-869F-CEEA-413C0CB68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8EF31D09-A55E-2754-61F7-B234B4AD7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b="1" dirty="0"/>
              <a:t>Valeur immédiate :</a:t>
            </a:r>
          </a:p>
          <a:p>
            <a:pPr marL="114300" indent="0">
              <a:buNone/>
            </a:pPr>
            <a:r>
              <a:rPr lang="fr-FR" sz="1100" dirty="0"/>
              <a:t>Visibilité sur 3 jours → meilleure planification.</a:t>
            </a:r>
          </a:p>
          <a:p>
            <a:pPr marL="114300" indent="0">
              <a:buNone/>
            </a:pPr>
            <a:r>
              <a:rPr lang="fr-FR" sz="1100" dirty="0"/>
              <a:t>Anticipation des pics et baisses → réseau plus stable, délestage de l’hydro électrique au profit du solaire</a:t>
            </a:r>
          </a:p>
          <a:p>
            <a:pPr marL="114300" indent="0">
              <a:buNone/>
            </a:pPr>
            <a:r>
              <a:rPr lang="fr-FR" sz="1100" dirty="0"/>
              <a:t>Lecture régionale fine → priorisation des investissements ??</a:t>
            </a:r>
          </a:p>
          <a:p>
            <a:pPr marL="114300" indent="0">
              <a:buNone/>
            </a:pPr>
            <a:r>
              <a:rPr lang="fr-FR" sz="1100" dirty="0"/>
              <a:t>Outil d’aide à la décision clair et exploitable</a:t>
            </a:r>
          </a:p>
          <a:p>
            <a:endParaRPr lang="fr-FR" sz="1100" b="1" dirty="0"/>
          </a:p>
          <a:p>
            <a:pPr marL="114300" indent="0">
              <a:buNone/>
            </a:pPr>
            <a:r>
              <a:rPr lang="fr-FR" sz="1100" b="1" dirty="0"/>
              <a:t>Perspectives :</a:t>
            </a:r>
          </a:p>
          <a:p>
            <a:pPr marL="114300" indent="0">
              <a:buNone/>
            </a:pPr>
            <a:r>
              <a:rPr lang="fr-FR" sz="1100" dirty="0"/>
              <a:t>Passage en temps réel</a:t>
            </a:r>
          </a:p>
          <a:p>
            <a:pPr marL="114300" indent="0">
              <a:buNone/>
            </a:pPr>
            <a:r>
              <a:rPr lang="fr-FR" sz="1100" dirty="0"/>
              <a:t>Ajout de la prévision intra </a:t>
            </a:r>
            <a:r>
              <a:rPr lang="fr-FR" sz="1100" dirty="0" err="1"/>
              <a:t>day</a:t>
            </a:r>
            <a:r>
              <a:rPr lang="fr-FR" sz="1100" dirty="0"/>
              <a:t> (données de prod RTE disponibles à la demi heure)</a:t>
            </a:r>
          </a:p>
          <a:p>
            <a:pPr marL="114300" indent="0">
              <a:buNone/>
            </a:pPr>
            <a:r>
              <a:rPr lang="fr-FR" sz="1100" dirty="0"/>
              <a:t>Enrichissement par données satellitaires</a:t>
            </a:r>
          </a:p>
          <a:p>
            <a:pPr marL="158750" indent="0"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19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7D078D1-2A3F-0DA7-5A85-C8E1BAE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6C127E2B-7A52-00DD-B688-335EB1E07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F3A9133-13B1-F98B-09D0-39C018095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79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83FB797-51ED-429D-BC0E-259203E9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991DF715-0CB1-F533-20EE-5958E34FA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EFEEF117-B5DF-FDDE-96F9-176F90EBC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57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Quantité énergie perdues vs optimisation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81D85CA-CBDD-86E6-B0B5-D1C585E8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B1ACCFF7-C67A-572A-6177-0C334A294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0B9EFFA9-E1D4-49B5-8E0B-03E1822A9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100" dirty="0"/>
              <a:t>le solaire monte en puissance, mais reste très variable.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Rhône-Alpes est une région stratégique : densité urbaine + zones d'installation solaire en croissance </a:t>
            </a:r>
            <a:r>
              <a:rPr lang="fr-FR" sz="1100" dirty="0">
                <a:sym typeface="Wingdings" panose="05000000000000000000" pitchFamily="2" charset="2"/>
              </a:rPr>
              <a:t> </a:t>
            </a:r>
          </a:p>
          <a:p>
            <a:pPr marL="114300" indent="0">
              <a:buNone/>
            </a:pPr>
            <a:r>
              <a:rPr lang="fr-FR" sz="1100" dirty="0"/>
              <a:t>Première région en nombre d’installations photovoltaïques avec un marché résidentiel en forte expansion : +350 % en 2 ans (</a:t>
            </a:r>
          </a:p>
          <a:p>
            <a:pPr marL="114300" indent="0">
              <a:buNone/>
            </a:pPr>
            <a:r>
              <a:rPr lang="fr-FR" sz="1100" dirty="0"/>
              <a:t>Source : cf. https://www.auvergnerhonealpes-ee.fr/fileadmin/mediatheque_Cdr/Documents/ENR/Panorama_filiere_solaire_AURA_2024.pdf)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Le soleil varie fortement selon :</a:t>
            </a:r>
          </a:p>
          <a:p>
            <a:pPr marL="114300" indent="0">
              <a:buNone/>
            </a:pPr>
            <a:r>
              <a:rPr lang="fr-FR" sz="1100" dirty="0"/>
              <a:t>couverture nuageuse,</a:t>
            </a:r>
          </a:p>
          <a:p>
            <a:pPr marL="114300" indent="0">
              <a:buNone/>
            </a:pPr>
            <a:r>
              <a:rPr lang="fr-FR" sz="1100" dirty="0"/>
              <a:t>conditions atmosphériques</a:t>
            </a:r>
          </a:p>
          <a:p>
            <a:pPr marL="114300" indent="0">
              <a:buNone/>
            </a:pPr>
            <a:endParaRPr lang="fr-FR" sz="1100" dirty="0"/>
          </a:p>
          <a:p>
            <a:pPr marL="114300" indent="0">
              <a:buNone/>
            </a:pPr>
            <a:r>
              <a:rPr lang="fr-FR" sz="1100" dirty="0"/>
              <a:t>La conséquence → incertitude quotidienne sur la production, impact sur la distribution et la qualité du réseau.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Incertitude forte avec impact sur la distribution et la stabilité du réseau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Source : https://www.auvergnerhonealpes-ee.fr/fileadmin/mediatheque_Cdr/Documents/ENR/Panorama_filiere_solaire_AURA_2024.pdf</a:t>
            </a:r>
          </a:p>
        </p:txBody>
      </p:sp>
    </p:spTree>
    <p:extLst>
      <p:ext uri="{BB962C8B-B14F-4D97-AF65-F5344CB8AC3E}">
        <p14:creationId xmlns:p14="http://schemas.microsoft.com/office/powerpoint/2010/main" val="334495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E5DB4A5-B02E-84E9-12AE-366CB529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D0CF1FBA-65E4-12AD-59BE-E179D2B64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5B34F44-1F53-0DDC-ADB7-48E9F12263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100" dirty="0"/>
              <a:t>Axes de présentation </a:t>
            </a:r>
          </a:p>
          <a:p>
            <a:r>
              <a:rPr lang="fr-FR" sz="1100" dirty="0"/>
              <a:t>Comparaison évolution de la consommation</a:t>
            </a:r>
          </a:p>
          <a:p>
            <a:r>
              <a:rPr lang="fr-FR" sz="1100" dirty="0"/>
              <a:t>Pics de consommations (comportements similaires entre le national et le régional)</a:t>
            </a:r>
          </a:p>
          <a:p>
            <a:r>
              <a:rPr lang="fr-FR" sz="1100" dirty="0"/>
              <a:t>Mix énergétique : part de nucléaire au niveau national vs part des énergies renouvelables en AURA</a:t>
            </a:r>
          </a:p>
          <a:p>
            <a:r>
              <a:rPr lang="fr-FR" sz="1100" dirty="0"/>
              <a:t>Part des échanges : export et import au niveau national vs régional (AURA fortement exportatrice </a:t>
            </a:r>
            <a:r>
              <a:rPr lang="fr-FR" sz="1100" dirty="0">
                <a:sym typeface="Wingdings" panose="05000000000000000000" pitchFamily="2" charset="2"/>
              </a:rPr>
              <a:t> cf. part de l’hydro électrique)</a:t>
            </a:r>
            <a:endParaRPr lang="fr-FR" sz="11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39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44C09A2-3C59-433A-6EA4-18E5E3C9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C470FBF4-CF9E-6771-FC94-E6FEA7D06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>
            <a:extLst>
              <a:ext uri="{FF2B5EF4-FFF2-40B4-BE49-F238E27FC236}">
                <a16:creationId xmlns:a16="http://schemas.microsoft.com/office/drawing/2014/main" id="{3BAC5E97-E8AD-62FA-0CA0-869DF0CA2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/>
              <a:t>Graph </a:t>
            </a:r>
            <a:r>
              <a:rPr lang="fr-FR" sz="1100" dirty="0" err="1"/>
              <a:t>feature</a:t>
            </a:r>
            <a:r>
              <a:rPr lang="fr-FR" sz="1100" dirty="0"/>
              <a:t> importance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err="1"/>
              <a:t>Scatter</a:t>
            </a:r>
            <a:r>
              <a:rPr lang="fr-FR" sz="1100" dirty="0"/>
              <a:t> plot pour monter linéarité et dispersion des points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  <a:r>
              <a:rPr lang="fr-FR" sz="1100" dirty="0"/>
              <a:t>)</a:t>
            </a:r>
          </a:p>
          <a:p>
            <a:pPr marL="114300" lvl="0" indent="0">
              <a:buNone/>
            </a:pPr>
            <a:r>
              <a:rPr lang="fr-FR" sz="1100" dirty="0"/>
              <a:t>Line plot avec la merge d’erreur (ex. humidité </a:t>
            </a:r>
            <a:r>
              <a:rPr lang="fr-FR" sz="1100" dirty="0">
                <a:sym typeface="Wingdings" panose="05000000000000000000" pitchFamily="2" charset="2"/>
              </a:rPr>
              <a:t> </a:t>
            </a:r>
            <a:r>
              <a:rPr lang="fr-FR" sz="1100" dirty="0" err="1">
                <a:sym typeface="Wingdings" panose="05000000000000000000" pitchFamily="2" charset="2"/>
              </a:rPr>
              <a:t>feature</a:t>
            </a:r>
            <a:r>
              <a:rPr lang="fr-FR" sz="1100" dirty="0">
                <a:sym typeface="Wingdings" panose="05000000000000000000" pitchFamily="2" charset="2"/>
              </a:rPr>
              <a:t> principale</a:t>
            </a:r>
          </a:p>
          <a:p>
            <a:pPr marL="114300" lvl="0" indent="0">
              <a:buNone/>
            </a:pPr>
            <a:endParaRPr lang="fr-FR" sz="1100" dirty="0">
              <a:sym typeface="Wingdings" panose="05000000000000000000" pitchFamily="2" charset="2"/>
            </a:endParaRP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Définition du 10 cm (intensité fréquence – Approximateur de l’activité solaire)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Données spatiales  drop</a:t>
            </a:r>
          </a:p>
          <a:p>
            <a:pPr marL="114300" lvl="0" indent="0">
              <a:buNone/>
            </a:pPr>
            <a:r>
              <a:rPr lang="fr-FR" sz="1100" dirty="0">
                <a:sym typeface="Wingdings" panose="05000000000000000000" pitchFamily="2" charset="2"/>
              </a:rPr>
              <a:t>Radom </a:t>
            </a:r>
            <a:r>
              <a:rPr lang="fr-FR" sz="1100" dirty="0" err="1">
                <a:sym typeface="Wingdings" panose="05000000000000000000" pitchFamily="2" charset="2"/>
              </a:rPr>
              <a:t>forest</a:t>
            </a:r>
            <a:r>
              <a:rPr lang="fr-FR" sz="1100" dirty="0">
                <a:sym typeface="Wingdings" panose="05000000000000000000" pitchFamily="2" charset="2"/>
              </a:rPr>
              <a:t> explication</a:t>
            </a:r>
          </a:p>
        </p:txBody>
      </p:sp>
    </p:spTree>
    <p:extLst>
      <p:ext uri="{BB962C8B-B14F-4D97-AF65-F5344CB8AC3E}">
        <p14:creationId xmlns:p14="http://schemas.microsoft.com/office/powerpoint/2010/main" val="25010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renergies99-dashboard.hf.spac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8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-api-renergy.hf.spac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-mlflow.hf.space/" TargetMode="External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hyperlink" Target="https://github.com/Sheikoh/REnergies_efficiency_prediction.gi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nalysesetdonnees.rte-france.com/bilan-electrique-2024/production?utm_source=chatgpt.com#Vuedensemble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auvergnerhonealpes-ee.fr/fileadmin/mediatheque_Cdr/Documents/ENR/Panorama_filiere_solaire_AURA_2024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786043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Prévision du taux de charge solaire en Rhône-Alpes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0DE9A44-9CF9-E733-9B6A-0F7633CF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1DE246AA-5B17-33A5-5EF2-125E8EA81E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9E380506-1D6F-31B2-517B-D06D18BF6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B33B5780-2AE1-5BF1-2FBD-D258D73D14A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13ABAC4-C3BB-EC02-35DA-A3D2775495BD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3;p3">
            <a:extLst>
              <a:ext uri="{FF2B5EF4-FFF2-40B4-BE49-F238E27FC236}">
                <a16:creationId xmlns:a16="http://schemas.microsoft.com/office/drawing/2014/main" id="{351780FB-D45B-8CC9-9474-2419578455B1}"/>
              </a:ext>
            </a:extLst>
          </p:cNvPr>
          <p:cNvSpPr txBox="1">
            <a:spLocks/>
          </p:cNvSpPr>
          <p:nvPr/>
        </p:nvSpPr>
        <p:spPr>
          <a:xfrm>
            <a:off x="175098" y="4146491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sz="900" dirty="0"/>
              <a:t>Les prédictions ont une </a:t>
            </a:r>
            <a:r>
              <a:rPr lang="fr-FR" sz="900" b="1" dirty="0"/>
              <a:t>précision moyenne d’environ ± 5 points </a:t>
            </a:r>
            <a:r>
              <a:rPr lang="fr-FR" sz="900" dirty="0"/>
              <a:t>de pourcentage</a:t>
            </a:r>
          </a:p>
          <a:p>
            <a:pPr>
              <a:buSzPct val="100000"/>
            </a:pPr>
            <a:r>
              <a:rPr lang="fr-FR" sz="900" dirty="0"/>
              <a:t>Majorité des points alignés globalement le long de la diagonale : </a:t>
            </a:r>
            <a:r>
              <a:rPr lang="fr-FR" sz="900" b="1" dirty="0"/>
              <a:t>Le modèle capture bien la tendance globale du taux de charge solaire</a:t>
            </a:r>
            <a:endParaRPr lang="fr-FR" sz="900" dirty="0"/>
          </a:p>
          <a:p>
            <a:pPr>
              <a:buSzPct val="100000"/>
            </a:pPr>
            <a:r>
              <a:rPr lang="fr-FR" sz="900" dirty="0"/>
              <a:t>Meilleure prédiction sur les données centrales que sur </a:t>
            </a:r>
            <a:r>
              <a:rPr lang="fr-FR" sz="900" b="1" dirty="0"/>
              <a:t>les valeurs basses et haute de la Target</a:t>
            </a:r>
          </a:p>
          <a:p>
            <a:pPr>
              <a:buSzPct val="100000"/>
            </a:pPr>
            <a:endParaRPr lang="fr-FR" sz="9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D10BBB2-7966-3E3A-0D09-F29E1C548804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03ED53-942F-ACDD-C77F-9C1FC1E6046D}"/>
              </a:ext>
            </a:extLst>
          </p:cNvPr>
          <p:cNvSpPr txBox="1"/>
          <p:nvPr/>
        </p:nvSpPr>
        <p:spPr>
          <a:xfrm>
            <a:off x="6375400" y="776148"/>
            <a:ext cx="2399665" cy="34051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MAE du modèle : 5,125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D0A73CE-C166-6A68-6591-7CD7FEC862D5}"/>
              </a:ext>
            </a:extLst>
          </p:cNvPr>
          <p:cNvSpPr/>
          <p:nvPr/>
        </p:nvSpPr>
        <p:spPr>
          <a:xfrm>
            <a:off x="6262378" y="564226"/>
            <a:ext cx="292605" cy="29260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2" name="Image 1" descr="Une image contenant capture d’écran, diagramme, Tracé, conception">
            <a:extLst>
              <a:ext uri="{FF2B5EF4-FFF2-40B4-BE49-F238E27FC236}">
                <a16:creationId xmlns:a16="http://schemas.microsoft.com/office/drawing/2014/main" id="{BFC65734-9253-849D-5A6F-F7D5EA9D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37" b="3975"/>
          <a:stretch>
            <a:fillRect/>
          </a:stretch>
        </p:blipFill>
        <p:spPr>
          <a:xfrm>
            <a:off x="5131783" y="1335349"/>
            <a:ext cx="3709114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2D4AB1-28C7-BB89-AEEE-DABEB2514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20" y="1335349"/>
            <a:ext cx="4199999" cy="25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EBADD90-D1EF-EC8E-8DC6-B4363C67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ACEFFA36-2FB1-F4A7-2469-A60493547C8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Résultats du modèle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D7944F08-C46B-F27E-7158-6931FF1418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81E51BF4-6992-3263-71CA-20887B074B0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F7C57B6-DF48-591E-513F-592521C1704F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Prévision sur 3 jours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C407C9-5F17-8D57-D377-23DFE0693D48}"/>
              </a:ext>
            </a:extLst>
          </p:cNvPr>
          <p:cNvSpPr/>
          <p:nvPr/>
        </p:nvSpPr>
        <p:spPr>
          <a:xfrm>
            <a:off x="7500992" y="765913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0EF6EF-0FB3-7E2A-D542-2278633E1A3F}"/>
              </a:ext>
            </a:extLst>
          </p:cNvPr>
          <p:cNvSpPr txBox="1"/>
          <p:nvPr/>
        </p:nvSpPr>
        <p:spPr>
          <a:xfrm>
            <a:off x="7472169" y="809322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4"/>
              </a:rPr>
              <a:t>Lien Dashboard</a:t>
            </a:r>
            <a:endParaRPr lang="fr-FR" sz="8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A52E4F2-1D7C-51B1-DE52-6FB8760CC349}"/>
              </a:ext>
            </a:extLst>
          </p:cNvPr>
          <p:cNvCxnSpPr>
            <a:cxnSpLocks/>
          </p:cNvCxnSpPr>
          <p:nvPr/>
        </p:nvCxnSpPr>
        <p:spPr>
          <a:xfrm>
            <a:off x="6902308" y="936409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BDCE2CF-B879-0D8F-F894-93FD712FB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1" y="1244626"/>
            <a:ext cx="8112998" cy="34882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443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8A036A3-12A3-0876-F8C4-16DF8EB0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C70766F9-707C-9B0E-5A17-F03AA1792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0D254382-3C85-366A-BCB7-C959FDC33ED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AA56D5A-3C19-B942-63B4-B096D6200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0F8FA-C28E-A43A-D055-D8E240B71778}"/>
              </a:ext>
            </a:extLst>
          </p:cNvPr>
          <p:cNvSpPr/>
          <p:nvPr/>
        </p:nvSpPr>
        <p:spPr>
          <a:xfrm>
            <a:off x="654529" y="1349809"/>
            <a:ext cx="300778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Visibilité sur 3 jours : </a:t>
            </a:r>
            <a:r>
              <a:rPr lang="fr-FR" sz="1200" dirty="0"/>
              <a:t>Planification énergétique plus fiable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Détection proactive des pics et creux</a:t>
            </a:r>
            <a:r>
              <a:rPr lang="fr-FR" sz="1200" dirty="0"/>
              <a:t> : Réseau plus stable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Analyse régionale précise : </a:t>
            </a:r>
            <a:r>
              <a:rPr lang="fr-FR" sz="1200" dirty="0"/>
              <a:t>Priorisation des zones à fort potentiel solaire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Outil d’aide à la décision</a:t>
            </a:r>
            <a:endParaRPr lang="fr-FR" sz="1200" dirty="0"/>
          </a:p>
          <a:p>
            <a:pPr marL="285750" indent="-2857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5907B-6989-788E-7DC3-A17A61D93F25}"/>
              </a:ext>
            </a:extLst>
          </p:cNvPr>
          <p:cNvSpPr/>
          <p:nvPr/>
        </p:nvSpPr>
        <p:spPr>
          <a:xfrm>
            <a:off x="4912911" y="1349809"/>
            <a:ext cx="3767714" cy="3218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Passage en temps réel</a:t>
            </a:r>
            <a:r>
              <a:rPr lang="fr-FR" sz="1200" dirty="0"/>
              <a:t> des données et </a:t>
            </a:r>
            <a:r>
              <a:rPr lang="fr-FR" sz="1200" b="1" dirty="0"/>
              <a:t>ajout d’une prévision </a:t>
            </a:r>
            <a:r>
              <a:rPr lang="fr-FR" sz="1200" b="1" dirty="0" err="1"/>
              <a:t>intraday</a:t>
            </a:r>
            <a:r>
              <a:rPr lang="fr-FR" sz="1200" dirty="0"/>
              <a:t> : données RTE mises à jour toutes les 30 minutes (intérêt métier à vérifier)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Lancement des prédictions </a:t>
            </a:r>
            <a:r>
              <a:rPr lang="fr-FR" sz="1200" dirty="0"/>
              <a:t>depuis le Dashboard (prédictions lancées en synchrone)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Enrichissement par données satellitaires avancées</a:t>
            </a:r>
            <a:r>
              <a:rPr lang="fr-FR" sz="1200" dirty="0"/>
              <a:t> (nuages, couverture atmosphérique)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200" b="1" dirty="0"/>
              <a:t>Généralisation</a:t>
            </a:r>
            <a:r>
              <a:rPr lang="fr-FR" sz="1200" dirty="0"/>
              <a:t> à d’autres filières énergétiques (Eolien, hydro électrique,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63B15A-A0C9-C3C8-63BB-CDD69C135FDC}"/>
              </a:ext>
            </a:extLst>
          </p:cNvPr>
          <p:cNvSpPr/>
          <p:nvPr/>
        </p:nvSpPr>
        <p:spPr>
          <a:xfrm>
            <a:off x="463375" y="1061359"/>
            <a:ext cx="576900" cy="57690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D4CD58-268F-2BAD-F9AA-0A0C8A5BE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0004" y="1144627"/>
            <a:ext cx="375496" cy="37778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4E17C80-100B-9769-D624-90E0C0132394}"/>
              </a:ext>
            </a:extLst>
          </p:cNvPr>
          <p:cNvGrpSpPr/>
          <p:nvPr/>
        </p:nvGrpSpPr>
        <p:grpSpPr>
          <a:xfrm>
            <a:off x="4647650" y="1061359"/>
            <a:ext cx="1522339" cy="576900"/>
            <a:chOff x="4647650" y="1061359"/>
            <a:chExt cx="1522339" cy="57690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F896893-885B-D70B-25B5-CAABE54E0893}"/>
                </a:ext>
              </a:extLst>
            </p:cNvPr>
            <p:cNvSpPr/>
            <p:nvPr/>
          </p:nvSpPr>
          <p:spPr>
            <a:xfrm>
              <a:off x="4647650" y="1061359"/>
              <a:ext cx="576900" cy="576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6EC7C46-975B-FBFB-4AEA-EBA9F7AF7291}"/>
                </a:ext>
              </a:extLst>
            </p:cNvPr>
            <p:cNvSpPr txBox="1"/>
            <p:nvPr/>
          </p:nvSpPr>
          <p:spPr>
            <a:xfrm>
              <a:off x="4647650" y="1134365"/>
              <a:ext cx="1522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solidFill>
                    <a:srgbClr val="FF0000"/>
                  </a:solidFill>
                </a:rPr>
                <a:t>What’s</a:t>
              </a:r>
              <a:endParaRPr lang="fr-FR" sz="1050" b="1" dirty="0">
                <a:solidFill>
                  <a:srgbClr val="FF0000"/>
                </a:solidFill>
              </a:endParaRPr>
            </a:p>
            <a:p>
              <a:r>
                <a:rPr lang="fr-FR" sz="1050" b="1" dirty="0" err="1">
                  <a:solidFill>
                    <a:srgbClr val="FF0000"/>
                  </a:solidFill>
                </a:rPr>
                <a:t>next</a:t>
              </a:r>
              <a:r>
                <a:rPr lang="fr-FR" sz="1050" b="1" dirty="0">
                  <a:solidFill>
                    <a:srgbClr val="FF0000"/>
                  </a:solidFill>
                </a:rPr>
                <a:t> ?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E129141-57FA-3782-2D29-46A01202FF38}"/>
              </a:ext>
            </a:extLst>
          </p:cNvPr>
          <p:cNvSpPr/>
          <p:nvPr/>
        </p:nvSpPr>
        <p:spPr>
          <a:xfrm>
            <a:off x="3756838" y="2568491"/>
            <a:ext cx="1120102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3155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12E16B-A392-6E24-A2D3-8948C24A7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36374721-DBF6-6DC3-7F02-E2A019B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" y="1058637"/>
            <a:ext cx="5976983" cy="2111572"/>
          </a:xfrm>
          <a:prstGeom prst="rect">
            <a:avLst/>
          </a:prstGeom>
        </p:spPr>
      </p:pic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9F6F2A3B-E718-0677-1AF3-47945BA37F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Valeur ajoutée et perspectives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B282795F-CC32-9B21-2C73-46BD6A69497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D133BC4D-117A-A7BD-E1C1-78AEAF7CE4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B4652961-82E1-E9F1-B367-5278489897BB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En cours : Amélioration du modèle</a:t>
            </a:r>
          </a:p>
        </p:txBody>
      </p:sp>
      <p:pic>
        <p:nvPicPr>
          <p:cNvPr id="12" name="Image 11" descr="Une image contenant texte, capture d’écran, ligne, Tracé">
            <a:extLst>
              <a:ext uri="{FF2B5EF4-FFF2-40B4-BE49-F238E27FC236}">
                <a16:creationId xmlns:a16="http://schemas.microsoft.com/office/drawing/2014/main" id="{D61A617B-D6B7-1A94-495F-DC4E8543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357" y="2917309"/>
            <a:ext cx="5561813" cy="1974716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0C660C5-C6B4-4D60-632C-38AA341D4E42}"/>
              </a:ext>
            </a:extLst>
          </p:cNvPr>
          <p:cNvSpPr/>
          <p:nvPr/>
        </p:nvSpPr>
        <p:spPr>
          <a:xfrm flipH="1">
            <a:off x="5962454" y="1835009"/>
            <a:ext cx="1202174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Amélioration du modèle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B02442F-1F39-3A7F-A132-603CFB285A80}"/>
              </a:ext>
            </a:extLst>
          </p:cNvPr>
          <p:cNvSpPr/>
          <p:nvPr/>
        </p:nvSpPr>
        <p:spPr>
          <a:xfrm>
            <a:off x="1956062" y="3539452"/>
            <a:ext cx="1314240" cy="5965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Généralisation</a:t>
            </a:r>
          </a:p>
        </p:txBody>
      </p:sp>
    </p:spTree>
    <p:extLst>
      <p:ext uri="{BB962C8B-B14F-4D97-AF65-F5344CB8AC3E}">
        <p14:creationId xmlns:p14="http://schemas.microsoft.com/office/powerpoint/2010/main" val="15289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49C7C7C-BAA8-5CBB-3ADE-1F9924D0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3BC85E95-4F59-55B9-B380-6FD61AF2CA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E804739-9F31-8454-FC28-DA6E66AC7E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587BB39-15DC-9EC4-AE06-F77DE2D8596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B59FC8E-B1AF-6E01-CC30-CE12D63DD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8976"/>
              </p:ext>
            </p:extLst>
          </p:nvPr>
        </p:nvGraphicFramePr>
        <p:xfrm>
          <a:off x="274320" y="1149350"/>
          <a:ext cx="8660130" cy="3346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064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Kick-off 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Cadrage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besoin</a:t>
                      </a:r>
                      <a:r>
                        <a:rPr sz="900" dirty="0"/>
                        <a:t> + </a:t>
                      </a:r>
                      <a:r>
                        <a:rPr sz="900" dirty="0" err="1"/>
                        <a:t>périmètre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07/11/2025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historique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5">
                <a:tc>
                  <a:txBody>
                    <a:bodyPr/>
                    <a:lstStyle/>
                    <a:p>
                      <a:r>
                        <a:rPr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Collecte météo - prédictions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Appel API OpenWeather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sz="900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20/11/2025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hist.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solaires préd.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NOAA / SWPC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Données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ODRE + 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Auto.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Script +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Imagerie</a:t>
                      </a:r>
                      <a:r>
                        <a:rPr sz="900" dirty="0"/>
                        <a:t>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Landsat +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En attente</a:t>
                      </a:r>
                      <a:endParaRPr sz="9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50%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Nettoyage</a:t>
                      </a:r>
                      <a:r>
                        <a:rPr sz="900" dirty="0"/>
                        <a:t>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Harmonisation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/>
                        <a:t>17/11/2025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Schéma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cible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Tables + jointures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46">
                <a:tc>
                  <a:txBody>
                    <a:bodyPr/>
                    <a:lstStyle/>
                    <a:p>
                      <a:r>
                        <a:rPr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Analyse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explor</a:t>
                      </a:r>
                      <a:r>
                        <a:rPr lang="fr-FR" sz="900" dirty="0" err="1"/>
                        <a:t>atoire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Viz météo +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12/11/2025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Finalisée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12/11/2025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28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62A3CAC-EC1B-AA45-9E20-E12144E1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BB00398-E180-1580-BB88-2943694B85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31502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Méthodologie projet </a:t>
            </a:r>
            <a:r>
              <a:rPr lang="it-IT" sz="14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(tâches et cadencement)</a:t>
            </a:r>
            <a:endParaRPr lang="it-IT"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9ABA4C2F-249B-BC63-451A-EE400E7D87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D20B7B3-1FD3-F449-A24A-304C0F5D8EB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46331AE-73F0-28FF-B3AA-2EEF9B330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5454"/>
              </p:ext>
            </p:extLst>
          </p:nvPr>
        </p:nvGraphicFramePr>
        <p:xfrm>
          <a:off x="274320" y="1149350"/>
          <a:ext cx="8660130" cy="2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Sujet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Début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Statut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Avancement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Date </a:t>
                      </a:r>
                      <a:r>
                        <a:rPr lang="fr-FR" sz="900" dirty="0"/>
                        <a:t>fin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Feature </a:t>
                      </a:r>
                      <a:r>
                        <a:rPr lang="fr-FR" sz="900" dirty="0"/>
                        <a:t>engineering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Variables temp/spat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21/11/2025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Modélisation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MLflow + 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Évaluation 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 err="1"/>
                        <a:t>Métriques</a:t>
                      </a:r>
                      <a:endParaRPr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21/11/2025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Streamlit / Plotly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19/11/2025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Tests finaux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19/11/2025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24/11/2025</a:t>
                      </a:r>
                      <a:endParaRPr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Structure 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18/11/2025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</a:t>
                      </a:r>
                      <a:r>
                        <a:rPr sz="900" dirty="0"/>
                        <a:t>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24/11/2025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6456">
                <a:tc>
                  <a:txBody>
                    <a:bodyPr/>
                    <a:lstStyle/>
                    <a:p>
                      <a:r>
                        <a:rPr sz="9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Soutenance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/>
                        <a:t>Présentation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900" dirty="0"/>
                        <a:t>25/11/2025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Finalisée</a:t>
                      </a:r>
                      <a:endParaRPr sz="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100%</a:t>
                      </a:r>
                      <a:endParaRPr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25/11/2025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0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Ressourses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Github</a:t>
            </a:r>
            <a:r>
              <a:rPr lang="fr-FR" sz="1400" b="1" dirty="0"/>
              <a:t> : </a:t>
            </a:r>
            <a:r>
              <a:rPr lang="fr-FR" sz="1400" dirty="0">
                <a:hlinkClick r:id="rId4"/>
              </a:rPr>
              <a:t>https://github.com/Sheikoh/REnergies_efficiency_prediction.git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Dashboard : </a:t>
            </a:r>
            <a:r>
              <a:rPr lang="fr-FR" sz="1400" dirty="0">
                <a:hlinkClick r:id="rId5"/>
              </a:rPr>
              <a:t>https://renergies99-dashboard.hf.space/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Mlflow</a:t>
            </a:r>
            <a:r>
              <a:rPr lang="fr-FR" sz="1400" b="1" dirty="0"/>
              <a:t> : </a:t>
            </a:r>
            <a:r>
              <a:rPr lang="fr-FR" sz="1400" dirty="0">
                <a:hlinkClick r:id="rId6"/>
              </a:rPr>
              <a:t>https://renergies99-mlflow.hf.space/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API : </a:t>
            </a:r>
            <a:r>
              <a:rPr lang="fr-FR" sz="1400" dirty="0">
                <a:hlinkClick r:id="rId7"/>
              </a:rPr>
              <a:t>https://renergies99-api-renergy.hf.space/</a:t>
            </a: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Jean-Yves VUILLEQUEZ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Eduardo NAVARRETE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BD46E7-960E-9FE8-AF1D-540B63B6E3BD}"/>
              </a:ext>
            </a:extLst>
          </p:cNvPr>
          <p:cNvSpPr/>
          <p:nvPr/>
        </p:nvSpPr>
        <p:spPr bwMode="auto">
          <a:xfrm>
            <a:off x="1764563" y="1975011"/>
            <a:ext cx="5701947" cy="15193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ts val="600"/>
              </a:spcBef>
              <a:spcAft>
                <a:spcPct val="0"/>
              </a:spcAft>
            </a:pPr>
            <a:endParaRPr lang="fr-FR" dirty="0">
              <a:latin typeface="+mj-lt"/>
              <a:ea typeface="Calibri"/>
              <a:cs typeface="Calibri"/>
            </a:endParaRPr>
          </a:p>
        </p:txBody>
      </p:sp>
      <p:sp>
        <p:nvSpPr>
          <p:cNvPr id="70" name="Google Shape;70;p3"/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6961985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Qu’est ce que le taux de charge solaire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362482" y="1071393"/>
            <a:ext cx="7792166" cy="41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1400" dirty="0"/>
              <a:t>Il s’agit d’un indicateur </a:t>
            </a:r>
            <a:r>
              <a:rPr lang="fr-FR" sz="1600" b="1" dirty="0"/>
              <a:t>énergétique</a:t>
            </a:r>
            <a:r>
              <a:rPr lang="fr-FR" sz="1400" dirty="0"/>
              <a:t>, utilisé pour suivre la production d’électricité solaire. </a:t>
            </a:r>
          </a:p>
          <a:p>
            <a:pPr marL="114300" lvl="0" indent="0">
              <a:buNone/>
            </a:pPr>
            <a:endParaRPr lang="fr-FR" sz="1400" dirty="0"/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969F6912-24B4-86C3-A9BD-63A0B3EECE8F}"/>
              </a:ext>
            </a:extLst>
          </p:cNvPr>
          <p:cNvSpPr txBox="1">
            <a:spLocks/>
          </p:cNvSpPr>
          <p:nvPr/>
        </p:nvSpPr>
        <p:spPr>
          <a:xfrm>
            <a:off x="2299978" y="1975011"/>
            <a:ext cx="4676607" cy="147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fr-FR" sz="1400" dirty="0"/>
              <a:t>Le taux de charge permet de comprendre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1" dirty="0"/>
              <a:t>l'effet de la météo </a:t>
            </a:r>
            <a:r>
              <a:rPr lang="fr-FR" sz="1400" dirty="0"/>
              <a:t>sur la production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performance des installations </a:t>
            </a:r>
            <a:r>
              <a:rPr lang="fr-FR" sz="1400" dirty="0"/>
              <a:t>photovoltaïques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la </a:t>
            </a:r>
            <a:r>
              <a:rPr lang="fr-FR" sz="1400" b="1" dirty="0"/>
              <a:t>disponibilité réelle </a:t>
            </a:r>
            <a:r>
              <a:rPr lang="fr-FR" sz="1400" dirty="0"/>
              <a:t>de l’énergie solaire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les </a:t>
            </a:r>
            <a:r>
              <a:rPr lang="fr-FR" sz="1400" b="1" dirty="0"/>
              <a:t>variations saisonnières </a:t>
            </a:r>
            <a:r>
              <a:rPr lang="fr-FR" sz="1400" dirty="0"/>
              <a:t>et journalières 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16" name="Flèche : courbe vers la droite 15">
            <a:extLst>
              <a:ext uri="{FF2B5EF4-FFF2-40B4-BE49-F238E27FC236}">
                <a16:creationId xmlns:a16="http://schemas.microsoft.com/office/drawing/2014/main" id="{FD00A647-A6B0-BAD9-4462-05B36C528950}"/>
              </a:ext>
            </a:extLst>
          </p:cNvPr>
          <p:cNvSpPr/>
          <p:nvPr/>
        </p:nvSpPr>
        <p:spPr>
          <a:xfrm>
            <a:off x="424170" y="2625173"/>
            <a:ext cx="850467" cy="1833283"/>
          </a:xfrm>
          <a:prstGeom prst="curvedRightArrow">
            <a:avLst/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A110F94-5779-164B-A681-281821A7140F}"/>
              </a:ext>
            </a:extLst>
          </p:cNvPr>
          <p:cNvSpPr/>
          <p:nvPr/>
        </p:nvSpPr>
        <p:spPr>
          <a:xfrm>
            <a:off x="1620617" y="1800241"/>
            <a:ext cx="349540" cy="3495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9" name="Flèche : courbe vers la gauche 18">
            <a:extLst>
              <a:ext uri="{FF2B5EF4-FFF2-40B4-BE49-F238E27FC236}">
                <a16:creationId xmlns:a16="http://schemas.microsoft.com/office/drawing/2014/main" id="{A3387E01-D8D0-5ADA-D534-65D80A3C2F50}"/>
              </a:ext>
            </a:extLst>
          </p:cNvPr>
          <p:cNvSpPr/>
          <p:nvPr/>
        </p:nvSpPr>
        <p:spPr>
          <a:xfrm>
            <a:off x="7923673" y="1267152"/>
            <a:ext cx="951876" cy="1551482"/>
          </a:xfrm>
          <a:prstGeom prst="curvedLeftArrow">
            <a:avLst>
              <a:gd name="adj1" fmla="val 16999"/>
              <a:gd name="adj2" fmla="val 50000"/>
              <a:gd name="adj3" fmla="val 25000"/>
            </a:avLst>
          </a:prstGeom>
          <a:solidFill>
            <a:srgbClr val="E4E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Google Shape;73;p3">
            <a:extLst>
              <a:ext uri="{FF2B5EF4-FFF2-40B4-BE49-F238E27FC236}">
                <a16:creationId xmlns:a16="http://schemas.microsoft.com/office/drawing/2014/main" id="{027ADA1A-FB26-718D-5918-4A696CD7FAD0}"/>
              </a:ext>
            </a:extLst>
          </p:cNvPr>
          <p:cNvSpPr txBox="1">
            <a:spLocks/>
          </p:cNvSpPr>
          <p:nvPr/>
        </p:nvSpPr>
        <p:spPr>
          <a:xfrm>
            <a:off x="1504266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0 et 20% </a:t>
            </a:r>
            <a:r>
              <a:rPr lang="fr-FR" sz="1400" dirty="0"/>
              <a:t>= Faible ensoleillement</a:t>
            </a:r>
            <a:endParaRPr lang="fr-FR" sz="1400" b="1" dirty="0">
              <a:solidFill>
                <a:srgbClr val="41545E"/>
              </a:solidFill>
            </a:endParaRPr>
          </a:p>
        </p:txBody>
      </p:sp>
      <p:sp>
        <p:nvSpPr>
          <p:cNvPr id="22" name="Google Shape;111;g2e3f79b3bfd_3_0">
            <a:extLst>
              <a:ext uri="{FF2B5EF4-FFF2-40B4-BE49-F238E27FC236}">
                <a16:creationId xmlns:a16="http://schemas.microsoft.com/office/drawing/2014/main" id="{9A64202F-AFAE-5CDF-BC8D-5777C30A07CB}"/>
              </a:ext>
            </a:extLst>
          </p:cNvPr>
          <p:cNvSpPr/>
          <p:nvPr/>
        </p:nvSpPr>
        <p:spPr>
          <a:xfrm>
            <a:off x="1459362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1;g2e3f79b3bfd_3_0">
            <a:extLst>
              <a:ext uri="{FF2B5EF4-FFF2-40B4-BE49-F238E27FC236}">
                <a16:creationId xmlns:a16="http://schemas.microsoft.com/office/drawing/2014/main" id="{56B8B58A-AB16-FC6C-4248-7061947495FF}"/>
              </a:ext>
            </a:extLst>
          </p:cNvPr>
          <p:cNvSpPr/>
          <p:nvPr/>
        </p:nvSpPr>
        <p:spPr>
          <a:xfrm>
            <a:off x="5093224" y="4116436"/>
            <a:ext cx="174911" cy="2976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73;p3">
            <a:extLst>
              <a:ext uri="{FF2B5EF4-FFF2-40B4-BE49-F238E27FC236}">
                <a16:creationId xmlns:a16="http://schemas.microsoft.com/office/drawing/2014/main" id="{3F9732E3-4982-9D73-E53B-ED7124F0A415}"/>
              </a:ext>
            </a:extLst>
          </p:cNvPr>
          <p:cNvSpPr txBox="1">
            <a:spLocks/>
          </p:cNvSpPr>
          <p:nvPr/>
        </p:nvSpPr>
        <p:spPr>
          <a:xfrm>
            <a:off x="5120567" y="4072107"/>
            <a:ext cx="3676413" cy="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fr-FR" sz="1400" b="1" dirty="0"/>
              <a:t>Entre 20 et 60% </a:t>
            </a:r>
            <a:r>
              <a:rPr lang="fr-FR" sz="1400" dirty="0"/>
              <a:t>= Production normale</a:t>
            </a:r>
            <a:endParaRPr lang="fr-FR" sz="1400" b="1" dirty="0">
              <a:solidFill>
                <a:srgbClr val="41545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3" grpId="0" build="p"/>
      <p:bldP spid="10" grpId="0"/>
      <p:bldP spid="16" grpId="0" animBg="1"/>
      <p:bldP spid="17" grpId="0" animBg="1"/>
      <p:bldP spid="19" grpId="0" animBg="1"/>
      <p:bldP spid="20" grpId="0"/>
      <p:bldP spid="22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A5620247-49B7-3C5A-F47B-760300A2E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80351"/>
            <a:ext cx="8520600" cy="4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fr-FR" sz="2000" b="1" dirty="0"/>
              <a:t>Client métier : </a:t>
            </a:r>
            <a:r>
              <a:rPr lang="fr-FR" sz="2000" dirty="0"/>
              <a:t>acteur institutionnel du secteur énergétique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4" y="2586770"/>
            <a:ext cx="1078173" cy="929335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Cible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671066" y="2586770"/>
            <a:ext cx="7161234" cy="9293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Anticiper</a:t>
            </a:r>
            <a:r>
              <a:rPr lang="fr-FR" sz="1200" dirty="0">
                <a:latin typeface="+mj-lt"/>
                <a:ea typeface="Calibri"/>
                <a:cs typeface="Calibri"/>
              </a:rPr>
              <a:t> la production locale d’</a:t>
            </a:r>
            <a:r>
              <a:rPr lang="fr-FR" sz="1200" dirty="0" err="1">
                <a:latin typeface="+mj-lt"/>
                <a:ea typeface="Calibri"/>
                <a:cs typeface="Calibri"/>
              </a:rPr>
              <a:t>EnR</a:t>
            </a:r>
            <a:r>
              <a:rPr lang="fr-FR" sz="1200" dirty="0">
                <a:latin typeface="+mj-lt"/>
                <a:ea typeface="Calibri"/>
                <a:cs typeface="Calibri"/>
              </a:rPr>
              <a:t> pour ajuster la distribution du réseau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Améliorer</a:t>
            </a:r>
            <a:r>
              <a:rPr lang="fr-FR" sz="1200" dirty="0">
                <a:latin typeface="+mj-lt"/>
                <a:ea typeface="Calibri"/>
                <a:cs typeface="Calibri"/>
              </a:rPr>
              <a:t> la fiabilité du mix énergétique selon les conditions météo 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b="1" dirty="0">
                <a:latin typeface="+mj-lt"/>
                <a:ea typeface="Calibri"/>
                <a:cs typeface="Calibri"/>
              </a:rPr>
              <a:t>Identifier</a:t>
            </a:r>
            <a:r>
              <a:rPr lang="fr-FR" sz="1200" dirty="0">
                <a:latin typeface="+mj-lt"/>
                <a:ea typeface="Calibri"/>
                <a:cs typeface="Calibri"/>
              </a:rPr>
              <a:t> les zones à fort potentiel solaire selon les données historiques et prévisionnelles</a:t>
            </a:r>
          </a:p>
        </p:txBody>
      </p:sp>
      <p:sp>
        <p:nvSpPr>
          <p:cNvPr id="8" name="Flowchart: Card 4">
            <a:extLst>
              <a:ext uri="{FF2B5EF4-FFF2-40B4-BE49-F238E27FC236}">
                <a16:creationId xmlns:a16="http://schemas.microsoft.com/office/drawing/2014/main" id="{FFAA5FC3-4442-F0CD-2CEC-F6B1FFBCF1F2}"/>
              </a:ext>
            </a:extLst>
          </p:cNvPr>
          <p:cNvSpPr/>
          <p:nvPr/>
        </p:nvSpPr>
        <p:spPr bwMode="auto">
          <a:xfrm>
            <a:off x="524654" y="3989658"/>
            <a:ext cx="1078173" cy="75053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Finalité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F0C2E-13CA-D614-0867-5C215EF2BD6C}"/>
              </a:ext>
            </a:extLst>
          </p:cNvPr>
          <p:cNvSpPr/>
          <p:nvPr/>
        </p:nvSpPr>
        <p:spPr bwMode="auto">
          <a:xfrm>
            <a:off x="1671066" y="3989658"/>
            <a:ext cx="7161234" cy="7505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/>
            <a:r>
              <a:rPr lang="fr-FR" sz="1200" dirty="0"/>
              <a:t>Aide à la prédiction de production régionale d’énergies renouvelables (solaire) à partir de données de production météo et d’imagerie satellite, pour aider à la planification du réseau énergétique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35500" y="2352227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3D2BBABE-A770-A1E0-2F9F-A99485CCB407}"/>
              </a:ext>
            </a:extLst>
          </p:cNvPr>
          <p:cNvSpPr/>
          <p:nvPr/>
        </p:nvSpPr>
        <p:spPr>
          <a:xfrm>
            <a:off x="235500" y="3734980"/>
            <a:ext cx="469085" cy="4690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77B16D-43E1-D8A2-6CBB-699281489860}"/>
              </a:ext>
            </a:extLst>
          </p:cNvPr>
          <p:cNvSpPr txBox="1"/>
          <p:nvPr/>
        </p:nvSpPr>
        <p:spPr>
          <a:xfrm>
            <a:off x="1776980" y="1614732"/>
            <a:ext cx="7055319" cy="374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/>
              <a:t>Plusieurs centaines de GWh solaire </a:t>
            </a:r>
            <a:r>
              <a:rPr lang="fr-FR" sz="1600" b="1" dirty="0"/>
              <a:t>perdus</a:t>
            </a:r>
            <a:r>
              <a:rPr lang="fr-FR" sz="1600" dirty="0"/>
              <a:t> certaines années </a:t>
            </a:r>
            <a:r>
              <a:rPr lang="fr-FR" sz="1200" dirty="0"/>
              <a:t>(Source </a:t>
            </a:r>
            <a:r>
              <a:rPr lang="fr-FR" sz="1200" dirty="0">
                <a:hlinkClick r:id="rId5"/>
              </a:rPr>
              <a:t>RTE</a:t>
            </a:r>
            <a:r>
              <a:rPr lang="fr-FR" sz="1200" dirty="0"/>
              <a:t>)</a:t>
            </a:r>
            <a:endParaRPr lang="fr-FR" sz="1600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699EDF7-B3FD-9018-8ED9-C590861D6946}"/>
              </a:ext>
            </a:extLst>
          </p:cNvPr>
          <p:cNvSpPr/>
          <p:nvPr/>
        </p:nvSpPr>
        <p:spPr>
          <a:xfrm>
            <a:off x="524652" y="1484459"/>
            <a:ext cx="1146413" cy="6601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Constat</a:t>
            </a:r>
          </a:p>
        </p:txBody>
      </p:sp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  <p:bldP spid="8" grpId="0" animBg="1"/>
      <p:bldP spid="9" grpId="0" animBg="1"/>
      <p:bldP spid="13" grpId="0" animBg="1"/>
      <p:bldP spid="5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61C25B1-8526-F489-8EC8-46322447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6C332C7A-0C1B-7002-DD8F-E4EB26F319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Contexte et problématique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2535CC55-4646-912A-89CB-270E6E57968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B6E60877-CBAF-4172-8F34-67BAD279B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2B04DD-611C-26E7-F33B-2490F943666E}"/>
              </a:ext>
            </a:extLst>
          </p:cNvPr>
          <p:cNvSpPr/>
          <p:nvPr/>
        </p:nvSpPr>
        <p:spPr>
          <a:xfrm>
            <a:off x="6545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buClrTx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+350 %</a:t>
            </a:r>
          </a:p>
          <a:p>
            <a:pPr>
              <a:defRPr sz="2000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Croissance du parc solaire en 2 ans </a:t>
            </a:r>
          </a:p>
          <a:p>
            <a:pPr>
              <a:defRPr sz="2000"/>
            </a:pP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(Source</a:t>
            </a:r>
            <a:r>
              <a:rPr lang="fr-FR" sz="1100" dirty="0"/>
              <a:t> </a:t>
            </a:r>
            <a:r>
              <a:rPr lang="fr-FR" sz="1100" dirty="0">
                <a:hlinkClick r:id="rId4"/>
              </a:rPr>
              <a:t>Région Rhône-Alpes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70346AF7-2EF1-3620-DDC0-3FB0A4344A61}"/>
              </a:ext>
            </a:extLst>
          </p:cNvPr>
          <p:cNvSpPr txBox="1">
            <a:spLocks/>
          </p:cNvSpPr>
          <p:nvPr/>
        </p:nvSpPr>
        <p:spPr>
          <a:xfrm>
            <a:off x="6545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FFC00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Parc photovoltaïque</a:t>
            </a:r>
            <a:endParaRPr lang="fr-FR" sz="6000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DC86C-FCEE-561B-5E32-81BAAA77D281}"/>
              </a:ext>
            </a:extLst>
          </p:cNvPr>
          <p:cNvSpPr/>
          <p:nvPr/>
        </p:nvSpPr>
        <p:spPr>
          <a:xfrm>
            <a:off x="3372329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#1</a:t>
            </a:r>
          </a:p>
          <a:p>
            <a:pPr>
              <a:defRPr sz="3600" b="1"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Région française en installations photovoltaïques</a:t>
            </a:r>
            <a:endParaRPr lang="fr-FR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3600" b="1"/>
            </a:pP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fr-FR" sz="120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B604FB2-0DB7-F88D-245F-B97935413119}"/>
              </a:ext>
            </a:extLst>
          </p:cNvPr>
          <p:cNvSpPr txBox="1">
            <a:spLocks/>
          </p:cNvSpPr>
          <p:nvPr/>
        </p:nvSpPr>
        <p:spPr>
          <a:xfrm>
            <a:off x="3372327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016EC2"/>
          </a:solidFill>
        </p:spPr>
        <p:txBody>
          <a:bodyPr vert="horz" wrap="square" lIns="72000" tIns="108000" rIns="72000" bIns="7200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685800" eaLnBrk="1" fontAlgn="auto" latinLnBrk="0" hangingPunct="1">
              <a:buClrTx/>
              <a:buSzTx/>
              <a:buFont typeface="Arial" panose="020B0604020202020204" pitchFamily="34" charset="0"/>
              <a:buNone/>
              <a:tabLst/>
              <a:defRPr kumimoji="0" sz="2000" b="1" kern="1200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 defTabSz="685800" eaLnBrk="1" latinLnBrk="0" hangingPunct="1"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defTabSz="685800" eaLnBrk="1" latinLnBrk="0" hangingPunct="1">
              <a:spcBef>
                <a:spcPts val="1600"/>
              </a:spcBef>
              <a:buFont typeface="Arial" panose="020B0604020202020204" pitchFamily="34" charset="0"/>
              <a:buNone/>
              <a:defRPr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defTabSz="685800" eaLnBrk="1" latinLnBrk="0" hangingPunct="1">
              <a:spcBef>
                <a:spcPts val="900"/>
              </a:spcBef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defTabSz="68580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defTabSz="685800" eaLnBrk="1" latinLnBrk="0" hangingPunct="1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Région leader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2715D-CAE4-8BA3-47DD-C9EF6EBB8572}"/>
              </a:ext>
            </a:extLst>
          </p:cNvPr>
          <p:cNvSpPr/>
          <p:nvPr/>
        </p:nvSpPr>
        <p:spPr>
          <a:xfrm>
            <a:off x="6090126" y="1962668"/>
            <a:ext cx="2418624" cy="20663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 marL="171450" indent="-171450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endParaRPr lang="fr-FR" sz="1200" kern="1200" dirty="0">
              <a:latin typeface="Calibri"/>
              <a:ea typeface="Calibri"/>
              <a:cs typeface="Calibri"/>
            </a:endParaRPr>
          </a:p>
          <a:p>
            <a:pPr>
              <a:defRPr sz="3600" b="1"/>
            </a:pPr>
            <a:r>
              <a:rPr lang="fr-FR" sz="2800" dirty="0"/>
              <a:t>Variabilité</a:t>
            </a:r>
          </a:p>
          <a:p>
            <a:pPr>
              <a:defRPr sz="3600" b="1"/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</a:rPr>
              <a:t>Production très sensible à la météo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AFC55C-7B26-1A33-6493-F9AF2D0F07CD}"/>
              </a:ext>
            </a:extLst>
          </p:cNvPr>
          <p:cNvSpPr txBox="1">
            <a:spLocks/>
          </p:cNvSpPr>
          <p:nvPr/>
        </p:nvSpPr>
        <p:spPr>
          <a:xfrm>
            <a:off x="6090124" y="1554817"/>
            <a:ext cx="2418625" cy="587971"/>
          </a:xfrm>
          <a:custGeom>
            <a:avLst/>
            <a:gdLst>
              <a:gd name="connsiteX0" fmla="*/ 0 w 2452805"/>
              <a:gd name="connsiteY0" fmla="*/ 0 h 1199490"/>
              <a:gd name="connsiteX1" fmla="*/ 2452805 w 2452805"/>
              <a:gd name="connsiteY1" fmla="*/ 0 h 1199490"/>
              <a:gd name="connsiteX2" fmla="*/ 2452805 w 2452805"/>
              <a:gd name="connsiteY2" fmla="*/ 955118 h 1199490"/>
              <a:gd name="connsiteX3" fmla="*/ 1226402 w 2452805"/>
              <a:gd name="connsiteY3" fmla="*/ 1199490 h 1199490"/>
              <a:gd name="connsiteX4" fmla="*/ 0 w 2452805"/>
              <a:gd name="connsiteY4" fmla="*/ 955118 h 11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2805" h="1199490">
                <a:moveTo>
                  <a:pt x="0" y="0"/>
                </a:moveTo>
                <a:lnTo>
                  <a:pt x="2452805" y="0"/>
                </a:lnTo>
                <a:lnTo>
                  <a:pt x="2452805" y="955118"/>
                </a:lnTo>
                <a:lnTo>
                  <a:pt x="1226402" y="1199490"/>
                </a:lnTo>
                <a:lnTo>
                  <a:pt x="0" y="955118"/>
                </a:lnTo>
                <a:close/>
              </a:path>
            </a:pathLst>
          </a:custGeom>
          <a:solidFill>
            <a:srgbClr val="7030A0"/>
          </a:solidFill>
        </p:spPr>
        <p:txBody>
          <a:bodyPr vert="horz" wrap="square" lIns="72000" tIns="108000" rIns="72000" bIns="7200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4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0000" indent="-180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3200" indent="-129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lang="fr-FR" sz="6000" dirty="0">
              <a:cs typeface="Arial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2C3D66-D0D7-A86C-2848-AD50FAA4BBE5}"/>
              </a:ext>
            </a:extLst>
          </p:cNvPr>
          <p:cNvGrpSpPr/>
          <p:nvPr/>
        </p:nvGrpSpPr>
        <p:grpSpPr>
          <a:xfrm>
            <a:off x="463375" y="1244626"/>
            <a:ext cx="469085" cy="469085"/>
            <a:chOff x="8850800" y="989949"/>
            <a:chExt cx="2717800" cy="27178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022C94F-050F-AB01-28C1-2AD03599D414}"/>
                </a:ext>
              </a:extLst>
            </p:cNvPr>
            <p:cNvSpPr/>
            <p:nvPr/>
          </p:nvSpPr>
          <p:spPr>
            <a:xfrm>
              <a:off x="8850800" y="989949"/>
              <a:ext cx="2717800" cy="2717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31D0A9-EF5E-70FA-7828-1FD6A1E4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804" y="1552113"/>
              <a:ext cx="2095792" cy="15527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Google Shape;178;p8">
            <a:extLst>
              <a:ext uri="{FF2B5EF4-FFF2-40B4-BE49-F238E27FC236}">
                <a16:creationId xmlns:a16="http://schemas.microsoft.com/office/drawing/2014/main" id="{2FD38D0D-A22A-3A3C-C242-55050E7F3342}"/>
              </a:ext>
            </a:extLst>
          </p:cNvPr>
          <p:cNvSpPr txBox="1">
            <a:spLocks/>
          </p:cNvSpPr>
          <p:nvPr/>
        </p:nvSpPr>
        <p:spPr>
          <a:xfrm>
            <a:off x="1106166" y="779179"/>
            <a:ext cx="7877195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fr-FR" sz="1400" b="1" dirty="0"/>
              <a:t>Focus Rhône-Alpes : </a:t>
            </a:r>
            <a:r>
              <a:rPr lang="fr-FR" sz="1400" dirty="0"/>
              <a:t>une filière solaire en expansion, mais soumise à une forte variabilité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ED4DECD-AB82-3770-D867-F5E3DC0F46C6}"/>
              </a:ext>
            </a:extLst>
          </p:cNvPr>
          <p:cNvGrpSpPr/>
          <p:nvPr/>
        </p:nvGrpSpPr>
        <p:grpSpPr>
          <a:xfrm>
            <a:off x="3178269" y="1244626"/>
            <a:ext cx="485034" cy="469085"/>
            <a:chOff x="3178269" y="1244626"/>
            <a:chExt cx="485034" cy="46908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17A729F-F9AB-A73C-CEFD-D87C2948A123}"/>
                </a:ext>
              </a:extLst>
            </p:cNvPr>
            <p:cNvSpPr/>
            <p:nvPr/>
          </p:nvSpPr>
          <p:spPr>
            <a:xfrm>
              <a:off x="3194218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6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17391EF-3678-1116-53EE-765DF8F95C9C}"/>
                </a:ext>
              </a:extLst>
            </p:cNvPr>
            <p:cNvSpPr txBox="1"/>
            <p:nvPr/>
          </p:nvSpPr>
          <p:spPr>
            <a:xfrm>
              <a:off x="3178269" y="1281519"/>
              <a:ext cx="4850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4000"/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🥇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67CEDCE-6321-C0A9-D055-67F795430912}"/>
              </a:ext>
            </a:extLst>
          </p:cNvPr>
          <p:cNvGrpSpPr/>
          <p:nvPr/>
        </p:nvGrpSpPr>
        <p:grpSpPr>
          <a:xfrm>
            <a:off x="5855580" y="1244626"/>
            <a:ext cx="469085" cy="469085"/>
            <a:chOff x="5855580" y="1244626"/>
            <a:chExt cx="469085" cy="469085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67E0D0C-C631-6E3B-A20F-F6A59723BAE6}"/>
                </a:ext>
              </a:extLst>
            </p:cNvPr>
            <p:cNvSpPr/>
            <p:nvPr/>
          </p:nvSpPr>
          <p:spPr>
            <a:xfrm>
              <a:off x="5855580" y="1244626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9A15F92F-8AF9-9A60-52D8-D7970DAB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9792" y="1359845"/>
              <a:ext cx="300660" cy="226711"/>
            </a:xfrm>
            <a:prstGeom prst="rect">
              <a:avLst/>
            </a:prstGeom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889E2712-F3EE-1CE7-817F-EE37ED7B2818}"/>
              </a:ext>
            </a:extLst>
          </p:cNvPr>
          <p:cNvSpPr txBox="1"/>
          <p:nvPr/>
        </p:nvSpPr>
        <p:spPr>
          <a:xfrm>
            <a:off x="1032455" y="4346593"/>
            <a:ext cx="815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b="1" dirty="0"/>
              <a:t>Incertitude</a:t>
            </a:r>
            <a:r>
              <a:rPr lang="fr-FR" sz="1800" dirty="0"/>
              <a:t> forte avec impact sur la </a:t>
            </a:r>
            <a:r>
              <a:rPr lang="fr-FR" sz="1800" b="1" dirty="0"/>
              <a:t>distribution</a:t>
            </a:r>
            <a:r>
              <a:rPr lang="fr-FR" sz="1800" dirty="0"/>
              <a:t> et la </a:t>
            </a:r>
            <a:r>
              <a:rPr lang="fr-FR" sz="1800" b="1" dirty="0"/>
              <a:t>stabilité</a:t>
            </a:r>
            <a:r>
              <a:rPr lang="fr-FR" sz="1800" dirty="0"/>
              <a:t> du réseau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52DAE273-297D-B78E-8D7A-2AA631E57226}"/>
              </a:ext>
            </a:extLst>
          </p:cNvPr>
          <p:cNvSpPr/>
          <p:nvPr/>
        </p:nvSpPr>
        <p:spPr>
          <a:xfrm>
            <a:off x="654527" y="4233968"/>
            <a:ext cx="418726" cy="596535"/>
          </a:xfrm>
          <a:prstGeom prst="right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43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" name="Connecteur : en angle 1074">
            <a:extLst>
              <a:ext uri="{FF2B5EF4-FFF2-40B4-BE49-F238E27FC236}">
                <a16:creationId xmlns:a16="http://schemas.microsoft.com/office/drawing/2014/main" id="{EB70B985-2508-613E-3824-FAD3BB6966AC}"/>
              </a:ext>
            </a:extLst>
          </p:cNvPr>
          <p:cNvCxnSpPr>
            <a:cxnSpLocks/>
            <a:stCxn id="2097" idx="2"/>
            <a:endCxn id="43" idx="3"/>
          </p:cNvCxnSpPr>
          <p:nvPr/>
        </p:nvCxnSpPr>
        <p:spPr>
          <a:xfrm rot="5400000">
            <a:off x="7570819" y="3859448"/>
            <a:ext cx="739989" cy="29831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API et</a:t>
            </a:r>
          </a:p>
          <a:p>
            <a:pPr marL="158750" indent="0" algn="ctr">
              <a:buNone/>
            </a:pPr>
            <a:r>
              <a:rPr lang="fr-FR" sz="800" b="1" dirty="0"/>
              <a:t>Application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Entraînement et 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suivi du modèle</a:t>
            </a:r>
            <a:endParaRPr lang="fr-FR" sz="800" kern="120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158750" indent="0" algn="ctr">
              <a:buNone/>
            </a:pPr>
            <a:r>
              <a:rPr lang="fr-FR" sz="800" b="1" dirty="0"/>
              <a:t>Préparation et </a:t>
            </a:r>
          </a:p>
          <a:p>
            <a:pPr marL="158750" indent="0" algn="ctr">
              <a:buNone/>
            </a:pPr>
            <a:r>
              <a:rPr lang="fr-FR" sz="800" b="1" dirty="0"/>
              <a:t>nettoyage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800" b="1" dirty="0"/>
              <a:t>Collecte des données</a:t>
            </a:r>
            <a:endParaRPr lang="fr-FR" sz="800" kern="1200" dirty="0"/>
          </a:p>
        </p:txBody>
      </p:sp>
      <p:pic>
        <p:nvPicPr>
          <p:cNvPr id="2068" name="Picture 8">
            <a:extLst>
              <a:ext uri="{FF2B5EF4-FFF2-40B4-BE49-F238E27FC236}">
                <a16:creationId xmlns:a16="http://schemas.microsoft.com/office/drawing/2014/main" id="{9336168E-33DE-2E2C-3F3A-3E4FC081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" b="12963"/>
          <a:stretch>
            <a:fillRect/>
          </a:stretch>
        </p:blipFill>
        <p:spPr bwMode="auto">
          <a:xfrm>
            <a:off x="8471325" y="2479951"/>
            <a:ext cx="519001" cy="5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1" name="Connecteur droit avec flèche 2100">
            <a:extLst>
              <a:ext uri="{FF2B5EF4-FFF2-40B4-BE49-F238E27FC236}">
                <a16:creationId xmlns:a16="http://schemas.microsoft.com/office/drawing/2014/main" id="{47334CC6-EC52-DED0-C7E9-A5E77BF2B99A}"/>
              </a:ext>
            </a:extLst>
          </p:cNvPr>
          <p:cNvCxnSpPr>
            <a:cxnSpLocks/>
            <a:stCxn id="1074" idx="3"/>
            <a:endCxn id="2068" idx="1"/>
          </p:cNvCxnSpPr>
          <p:nvPr/>
        </p:nvCxnSpPr>
        <p:spPr>
          <a:xfrm>
            <a:off x="8259888" y="2755931"/>
            <a:ext cx="211437" cy="22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67D4A6C-3756-2775-B55E-F408743583CC}"/>
              </a:ext>
            </a:extLst>
          </p:cNvPr>
          <p:cNvSpPr/>
          <p:nvPr/>
        </p:nvSpPr>
        <p:spPr>
          <a:xfrm>
            <a:off x="6450927" y="1304200"/>
            <a:ext cx="2214439" cy="1066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Frontend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64CE1A9-869C-774B-0E58-18DB76A3FCD2}"/>
              </a:ext>
            </a:extLst>
          </p:cNvPr>
          <p:cNvSpPr/>
          <p:nvPr/>
        </p:nvSpPr>
        <p:spPr>
          <a:xfrm>
            <a:off x="2305374" y="1304200"/>
            <a:ext cx="4118299" cy="106642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Tx/>
            </a:pPr>
            <a:r>
              <a:rPr lang="fr-FR" sz="8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Backend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56B5F17-0455-4EEE-EA40-088735D5E368}"/>
              </a:ext>
            </a:extLst>
          </p:cNvPr>
          <p:cNvGrpSpPr/>
          <p:nvPr/>
        </p:nvGrpSpPr>
        <p:grpSpPr>
          <a:xfrm>
            <a:off x="263070" y="1458686"/>
            <a:ext cx="2030067" cy="3272971"/>
            <a:chOff x="263070" y="1458686"/>
            <a:chExt cx="2030067" cy="32729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0C03EA7-EAD6-1A33-21AE-920B912158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2" t="21688" r="13291" b="23045"/>
            <a:stretch>
              <a:fillRect/>
            </a:stretch>
          </p:blipFill>
          <p:spPr bwMode="auto">
            <a:xfrm>
              <a:off x="626281" y="1716520"/>
              <a:ext cx="653142" cy="27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41D76B-6840-C572-907F-F3680B66EB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4" r="31046" b="34033"/>
            <a:stretch>
              <a:fillRect/>
            </a:stretch>
          </p:blipFill>
          <p:spPr bwMode="auto">
            <a:xfrm>
              <a:off x="756608" y="2278455"/>
              <a:ext cx="386389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6A68388-D1A7-6AC6-5F1F-65E1A6494D4A}"/>
                </a:ext>
              </a:extLst>
            </p:cNvPr>
            <p:cNvCxnSpPr/>
            <p:nvPr/>
          </p:nvCxnSpPr>
          <p:spPr>
            <a:xfrm>
              <a:off x="2293137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2C67AD7-C645-5367-3E47-6D6A996C5FE8}"/>
                </a:ext>
              </a:extLst>
            </p:cNvPr>
            <p:cNvSpPr txBox="1"/>
            <p:nvPr/>
          </p:nvSpPr>
          <p:spPr>
            <a:xfrm>
              <a:off x="512232" y="2694535"/>
              <a:ext cx="8635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USGS / Landsat</a:t>
              </a:r>
            </a:p>
            <a:p>
              <a:pPr algn="ctr"/>
              <a:r>
                <a:rPr lang="fr-FR" sz="600" b="1" dirty="0"/>
                <a:t>(métadonnées)</a:t>
              </a:r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976AB5B9-1D61-B29C-C9DE-9051A31E8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81055" y="3014137"/>
              <a:ext cx="361938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77C37EC6-CDFA-6EF5-9731-EDD14211D90B}"/>
                </a:ext>
              </a:extLst>
            </p:cNvPr>
            <p:cNvSpPr txBox="1"/>
            <p:nvPr/>
          </p:nvSpPr>
          <p:spPr>
            <a:xfrm>
              <a:off x="463375" y="3488496"/>
              <a:ext cx="9492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Production RTE</a:t>
              </a:r>
            </a:p>
          </p:txBody>
        </p:sp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6A1FE08D-DF15-8940-EAA5-98ED76914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9" r="31047" b="34033"/>
            <a:stretch>
              <a:fillRect/>
            </a:stretch>
          </p:blipFill>
          <p:spPr bwMode="auto">
            <a:xfrm>
              <a:off x="793739" y="3762369"/>
              <a:ext cx="361937" cy="485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8E1D7E3-9E06-E6A5-253E-A6CE2A2F1050}"/>
                </a:ext>
              </a:extLst>
            </p:cNvPr>
            <p:cNvSpPr txBox="1"/>
            <p:nvPr/>
          </p:nvSpPr>
          <p:spPr>
            <a:xfrm>
              <a:off x="463374" y="4238831"/>
              <a:ext cx="9590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Solar Data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3C41871-317D-BA64-26E2-EBEE7A51AE73}"/>
                </a:ext>
              </a:extLst>
            </p:cNvPr>
            <p:cNvSpPr txBox="1"/>
            <p:nvPr/>
          </p:nvSpPr>
          <p:spPr>
            <a:xfrm>
              <a:off x="263070" y="2047148"/>
              <a:ext cx="13902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Météo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3FE2F2-F305-A7CE-975B-2A2BA912E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5" t="12264" r="16331" b="16417"/>
            <a:stretch>
              <a:fillRect/>
            </a:stretch>
          </p:blipFill>
          <p:spPr bwMode="auto">
            <a:xfrm>
              <a:off x="1095600" y="1606201"/>
              <a:ext cx="264768" cy="273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0DF6E305-58E0-10D9-0E90-7E261261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03"/>
            <a:stretch>
              <a:fillRect/>
            </a:stretch>
          </p:blipFill>
          <p:spPr bwMode="auto">
            <a:xfrm>
              <a:off x="1666945" y="2090436"/>
              <a:ext cx="492649" cy="57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10">
              <a:extLst>
                <a:ext uri="{FF2B5EF4-FFF2-40B4-BE49-F238E27FC236}">
                  <a16:creationId xmlns:a16="http://schemas.microsoft.com/office/drawing/2014/main" id="{FD816D59-77CA-1E04-DAC5-C8410FAC61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75"/>
            <a:stretch>
              <a:fillRect/>
            </a:stretch>
          </p:blipFill>
          <p:spPr bwMode="auto">
            <a:xfrm>
              <a:off x="1684197" y="3264975"/>
              <a:ext cx="492665" cy="57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33B23519-5EFA-F17A-CAA2-6EF8A191B3CD}"/>
                </a:ext>
              </a:extLst>
            </p:cNvPr>
            <p:cNvSpPr/>
            <p:nvPr/>
          </p:nvSpPr>
          <p:spPr>
            <a:xfrm>
              <a:off x="456709" y="1469509"/>
              <a:ext cx="972305" cy="3123802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804A8FE7-27C3-4C54-36F8-6A8C0900C5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2383224"/>
              <a:ext cx="362079" cy="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A34EFFD9-2B7F-223F-36C3-4CCC46291479}"/>
                </a:ext>
              </a:extLst>
            </p:cNvPr>
            <p:cNvCxnSpPr>
              <a:cxnSpLocks/>
            </p:cNvCxnSpPr>
            <p:nvPr/>
          </p:nvCxnSpPr>
          <p:spPr>
            <a:xfrm>
              <a:off x="1429014" y="3554011"/>
              <a:ext cx="362079" cy="0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ADF20F1D-E32A-83D7-1C9F-ED56E1ADF5A6}"/>
              </a:ext>
            </a:extLst>
          </p:cNvPr>
          <p:cNvSpPr/>
          <p:nvPr/>
        </p:nvSpPr>
        <p:spPr>
          <a:xfrm>
            <a:off x="7908699" y="3312398"/>
            <a:ext cx="362541" cy="326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39475C-E631-B671-266E-B9334304C252}"/>
              </a:ext>
            </a:extLst>
          </p:cNvPr>
          <p:cNvGrpSpPr/>
          <p:nvPr/>
        </p:nvGrpSpPr>
        <p:grpSpPr>
          <a:xfrm>
            <a:off x="6685555" y="1873629"/>
            <a:ext cx="1574333" cy="2814629"/>
            <a:chOff x="6685555" y="1873629"/>
            <a:chExt cx="1574333" cy="281462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CCA093A-E48A-7B59-31BE-E1F8F80AD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1" t="20885" r="16005" b="23808"/>
            <a:stretch>
              <a:fillRect/>
            </a:stretch>
          </p:blipFill>
          <p:spPr bwMode="auto">
            <a:xfrm>
              <a:off x="7785778" y="1885388"/>
              <a:ext cx="435834" cy="26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31CCBD7-31A9-6123-B61B-FB210F650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3" t="15290" r="18027" b="19432"/>
            <a:stretch>
              <a:fillRect/>
            </a:stretch>
          </p:blipFill>
          <p:spPr bwMode="auto">
            <a:xfrm>
              <a:off x="7188151" y="4068942"/>
              <a:ext cx="603504" cy="61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3E4E5C19-19D1-7DB3-6126-771BB460CA7E}"/>
                </a:ext>
              </a:extLst>
            </p:cNvPr>
            <p:cNvSpPr/>
            <p:nvPr/>
          </p:nvSpPr>
          <p:spPr>
            <a:xfrm>
              <a:off x="7018263" y="2271252"/>
              <a:ext cx="1098685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4EB1607-BC4B-15A3-0324-3D29B9154D63}"/>
                </a:ext>
              </a:extLst>
            </p:cNvPr>
            <p:cNvSpPr txBox="1"/>
            <p:nvPr/>
          </p:nvSpPr>
          <p:spPr>
            <a:xfrm>
              <a:off x="6985463" y="2328730"/>
              <a:ext cx="115633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EDA </a:t>
              </a:r>
            </a:p>
            <a:p>
              <a:pPr algn="ctr"/>
              <a:r>
                <a:rPr lang="fr-FR" sz="700" dirty="0"/>
                <a:t>descriptive et comparative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34BB09D2-59B3-0F52-1024-4F32B01B2F53}"/>
                </a:ext>
              </a:extLst>
            </p:cNvPr>
            <p:cNvSpPr/>
            <p:nvPr/>
          </p:nvSpPr>
          <p:spPr>
            <a:xfrm>
              <a:off x="7012431" y="2970222"/>
              <a:ext cx="1104517" cy="58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85F5B80-27B1-45A6-3DF8-0CF7271056CC}"/>
                </a:ext>
              </a:extLst>
            </p:cNvPr>
            <p:cNvSpPr txBox="1"/>
            <p:nvPr/>
          </p:nvSpPr>
          <p:spPr>
            <a:xfrm>
              <a:off x="6985463" y="3085576"/>
              <a:ext cx="1156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/>
                <a:t>PREDICT </a:t>
              </a:r>
            </a:p>
            <a:p>
              <a:pPr algn="ctr"/>
              <a:r>
                <a:rPr lang="fr-FR" sz="700" dirty="0"/>
                <a:t>Sur 3 jours glissants</a:t>
              </a:r>
            </a:p>
          </p:txBody>
        </p:sp>
        <p:sp>
          <p:nvSpPr>
            <p:cNvPr id="1074" name="Rectangle : coins arrondis 1073">
              <a:extLst>
                <a:ext uri="{FF2B5EF4-FFF2-40B4-BE49-F238E27FC236}">
                  <a16:creationId xmlns:a16="http://schemas.microsoft.com/office/drawing/2014/main" id="{4162FACA-EA89-9D97-B392-632929E9443D}"/>
                </a:ext>
              </a:extLst>
            </p:cNvPr>
            <p:cNvSpPr/>
            <p:nvPr/>
          </p:nvSpPr>
          <p:spPr>
            <a:xfrm>
              <a:off x="6881481" y="1873629"/>
              <a:ext cx="1378407" cy="1764604"/>
            </a:xfrm>
            <a:prstGeom prst="roundRect">
              <a:avLst>
                <a:gd name="adj" fmla="val 7978"/>
              </a:avLst>
            </a:prstGeom>
            <a:noFill/>
            <a:ln w="952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174134F5-72A3-DA25-E671-C7DDD8DFA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6885019" y="1985270"/>
              <a:ext cx="800992" cy="17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4BA37FE-DD89-0B23-6089-5FD37763331C}"/>
                </a:ext>
              </a:extLst>
            </p:cNvPr>
            <p:cNvSpPr/>
            <p:nvPr/>
          </p:nvSpPr>
          <p:spPr>
            <a:xfrm>
              <a:off x="7624519" y="2020902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ABFDE930-E8FD-AEFC-C080-0E20435636B0}"/>
                </a:ext>
              </a:extLst>
            </p:cNvPr>
            <p:cNvGrpSpPr/>
            <p:nvPr/>
          </p:nvGrpSpPr>
          <p:grpSpPr>
            <a:xfrm>
              <a:off x="6685555" y="3898233"/>
              <a:ext cx="703440" cy="410340"/>
              <a:chOff x="7750640" y="4242260"/>
              <a:chExt cx="447927" cy="261290"/>
            </a:xfrm>
          </p:grpSpPr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D7F593C2-1139-09D7-2E16-9F2706484D71}"/>
                  </a:ext>
                </a:extLst>
              </p:cNvPr>
              <p:cNvSpPr/>
              <p:nvPr/>
            </p:nvSpPr>
            <p:spPr>
              <a:xfrm>
                <a:off x="7785777" y="4265830"/>
                <a:ext cx="373983" cy="223312"/>
              </a:xfrm>
              <a:prstGeom prst="round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66E29ABD-B82C-FAB9-3744-D1866DC79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640" y="4242260"/>
                <a:ext cx="447927" cy="26129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C855B51-00D1-B205-FFDD-9584B2007244}"/>
              </a:ext>
            </a:extLst>
          </p:cNvPr>
          <p:cNvGrpSpPr/>
          <p:nvPr/>
        </p:nvGrpSpPr>
        <p:grpSpPr>
          <a:xfrm>
            <a:off x="4245348" y="1458686"/>
            <a:ext cx="2205580" cy="3272971"/>
            <a:chOff x="4245348" y="1458686"/>
            <a:chExt cx="2205580" cy="3272971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D9C7B50-C6F5-7260-C61A-2CAE5E4C0BF7}"/>
                </a:ext>
              </a:extLst>
            </p:cNvPr>
            <p:cNvCxnSpPr/>
            <p:nvPr/>
          </p:nvCxnSpPr>
          <p:spPr>
            <a:xfrm>
              <a:off x="6450928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35630BC-F5F0-17C1-438A-A312C1699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470" y="2524037"/>
              <a:ext cx="781468" cy="564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B3822DD-A0E9-A37F-0DE9-40781F1C3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" t="18548" b="24342"/>
            <a:stretch>
              <a:fillRect/>
            </a:stretch>
          </p:blipFill>
          <p:spPr bwMode="auto">
            <a:xfrm>
              <a:off x="4575513" y="2705986"/>
              <a:ext cx="1009143" cy="22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481D51B6-7D43-7926-6891-407782B836DE}"/>
                </a:ext>
              </a:extLst>
            </p:cNvPr>
            <p:cNvSpPr/>
            <p:nvPr/>
          </p:nvSpPr>
          <p:spPr>
            <a:xfrm>
              <a:off x="4883346" y="3012224"/>
              <a:ext cx="1107899" cy="560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E31E2F0-6B8A-B0EE-9044-0597F28AE28A}"/>
                </a:ext>
              </a:extLst>
            </p:cNvPr>
            <p:cNvSpPr txBox="1"/>
            <p:nvPr/>
          </p:nvSpPr>
          <p:spPr>
            <a:xfrm>
              <a:off x="4909152" y="3149942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 err="1"/>
                <a:t>Tracking</a:t>
              </a:r>
              <a:r>
                <a:rPr lang="fr-FR" sz="800" b="1" dirty="0"/>
                <a:t> du modèle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486A803-5325-E4EE-E6D1-9C2310E9372C}"/>
                </a:ext>
              </a:extLst>
            </p:cNvPr>
            <p:cNvSpPr/>
            <p:nvPr/>
          </p:nvSpPr>
          <p:spPr>
            <a:xfrm>
              <a:off x="4881636" y="3862081"/>
              <a:ext cx="1109609" cy="525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45817E9-F26B-F5AC-E969-2DB4F41AE334}"/>
                </a:ext>
              </a:extLst>
            </p:cNvPr>
            <p:cNvSpPr txBox="1"/>
            <p:nvPr/>
          </p:nvSpPr>
          <p:spPr>
            <a:xfrm>
              <a:off x="4911591" y="3977728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Registre et runs du modèle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2294E8E-D08B-505D-5B9D-D8788A9C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40" y="2843961"/>
              <a:ext cx="711670" cy="37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 50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054FB5AB-F043-1139-CFA8-44C9034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76380" y="3775222"/>
              <a:ext cx="247189" cy="295703"/>
            </a:xfrm>
            <a:prstGeom prst="rect">
              <a:avLst/>
            </a:prstGeom>
          </p:spPr>
        </p:pic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A45A31B-42CC-CB8B-442E-3576FB243381}"/>
                </a:ext>
              </a:extLst>
            </p:cNvPr>
            <p:cNvSpPr/>
            <p:nvPr/>
          </p:nvSpPr>
          <p:spPr>
            <a:xfrm>
              <a:off x="5535850" y="2751648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CF1F8123-FC2A-EF28-8139-FC1D62216C5F}"/>
                </a:ext>
              </a:extLst>
            </p:cNvPr>
            <p:cNvSpPr/>
            <p:nvPr/>
          </p:nvSpPr>
          <p:spPr>
            <a:xfrm>
              <a:off x="4531529" y="2628306"/>
              <a:ext cx="1796425" cy="1870262"/>
            </a:xfrm>
            <a:prstGeom prst="roundRect">
              <a:avLst>
                <a:gd name="adj" fmla="val 10895"/>
              </a:avLst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046" name="Connecteur droit avec flèche 1045">
              <a:extLst>
                <a:ext uri="{FF2B5EF4-FFF2-40B4-BE49-F238E27FC236}">
                  <a16:creationId xmlns:a16="http://schemas.microsoft.com/office/drawing/2014/main" id="{F59A3777-3D90-7CA7-F89E-8874DA5F6283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427620" y="2302794"/>
              <a:ext cx="2122" cy="3255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avec flèche 1067">
              <a:extLst>
                <a:ext uri="{FF2B5EF4-FFF2-40B4-BE49-F238E27FC236}">
                  <a16:creationId xmlns:a16="http://schemas.microsoft.com/office/drawing/2014/main" id="{3FF98031-1DCE-7770-7F38-10F134A37AB2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 flipH="1">
              <a:off x="5436441" y="3572509"/>
              <a:ext cx="855" cy="28957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E433E364-4228-6856-536E-34873F6A6DC3}"/>
                </a:ext>
              </a:extLst>
            </p:cNvPr>
            <p:cNvSpPr/>
            <p:nvPr/>
          </p:nvSpPr>
          <p:spPr>
            <a:xfrm>
              <a:off x="4809680" y="1817936"/>
              <a:ext cx="1235879" cy="4848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48B16F9-6C53-91C1-4712-424BF6CE8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049" y="1580684"/>
              <a:ext cx="506762" cy="50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682088E1-064C-5214-7A97-A059E4869B55}"/>
                </a:ext>
              </a:extLst>
            </p:cNvPr>
            <p:cNvSpPr txBox="1"/>
            <p:nvPr/>
          </p:nvSpPr>
          <p:spPr>
            <a:xfrm>
              <a:off x="4913179" y="1841943"/>
              <a:ext cx="10796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/>
                <a:t>Entraînement du modèle</a:t>
              </a:r>
            </a:p>
          </p:txBody>
        </p: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8FC538F3-E888-6C1B-940B-D6B968D8FCEE}"/>
                </a:ext>
              </a:extLst>
            </p:cNvPr>
            <p:cNvCxnSpPr>
              <a:cxnSpLocks/>
            </p:cNvCxnSpPr>
            <p:nvPr/>
          </p:nvCxnSpPr>
          <p:spPr>
            <a:xfrm>
              <a:off x="4245348" y="2035648"/>
              <a:ext cx="55123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0E52F53C-5DBE-6D5C-C0A2-D6081CFAB7CB}"/>
              </a:ext>
            </a:extLst>
          </p:cNvPr>
          <p:cNvCxnSpPr>
            <a:cxnSpLocks/>
            <a:stCxn id="20" idx="0"/>
            <a:endCxn id="1074" idx="0"/>
          </p:cNvCxnSpPr>
          <p:nvPr/>
        </p:nvCxnSpPr>
        <p:spPr>
          <a:xfrm rot="5400000" flipH="1" flipV="1">
            <a:off x="5577195" y="211592"/>
            <a:ext cx="331453" cy="3655528"/>
          </a:xfrm>
          <a:prstGeom prst="bentConnector3">
            <a:avLst>
              <a:gd name="adj1" fmla="val 195988"/>
            </a:avLst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0CF073E9-1859-B299-0281-F152BD63567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315717" y="3825217"/>
            <a:ext cx="1174186" cy="243725"/>
          </a:xfrm>
          <a:prstGeom prst="bentConnector2">
            <a:avLst/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E363E85D-958E-F6A6-C279-98695543B49C}"/>
              </a:ext>
            </a:extLst>
          </p:cNvPr>
          <p:cNvCxnSpPr>
            <a:cxnSpLocks/>
            <a:stCxn id="43" idx="2"/>
            <a:endCxn id="32" idx="2"/>
          </p:cNvCxnSpPr>
          <p:nvPr/>
        </p:nvCxnSpPr>
        <p:spPr>
          <a:xfrm rot="5400000" flipH="1">
            <a:off x="5107006" y="2305361"/>
            <a:ext cx="557436" cy="4208358"/>
          </a:xfrm>
          <a:prstGeom prst="bentConnector3">
            <a:avLst>
              <a:gd name="adj1" fmla="val -20049"/>
            </a:avLst>
          </a:prstGeom>
          <a:ln>
            <a:solidFill>
              <a:srgbClr val="FF0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B1DEF0E-3C11-180E-A253-FB6D258584E1}"/>
              </a:ext>
            </a:extLst>
          </p:cNvPr>
          <p:cNvGrpSpPr/>
          <p:nvPr/>
        </p:nvGrpSpPr>
        <p:grpSpPr>
          <a:xfrm>
            <a:off x="2159594" y="1458686"/>
            <a:ext cx="2219311" cy="3272971"/>
            <a:chOff x="2159594" y="1458686"/>
            <a:chExt cx="2219311" cy="327297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EAEB6F6-E6B3-2BA6-860A-9983C6A790DD}"/>
                </a:ext>
              </a:extLst>
            </p:cNvPr>
            <p:cNvSpPr/>
            <p:nvPr/>
          </p:nvSpPr>
          <p:spPr>
            <a:xfrm>
              <a:off x="2461359" y="3203187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FF008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F5C326A-12BF-B849-9176-2CB67D7A7ED9}"/>
                </a:ext>
              </a:extLst>
            </p:cNvPr>
            <p:cNvCxnSpPr/>
            <p:nvPr/>
          </p:nvCxnSpPr>
          <p:spPr>
            <a:xfrm>
              <a:off x="4378905" y="1458686"/>
              <a:ext cx="0" cy="3272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E74B2057-34BC-1980-9671-44A128491597}"/>
                </a:ext>
              </a:extLst>
            </p:cNvPr>
            <p:cNvSpPr/>
            <p:nvPr/>
          </p:nvSpPr>
          <p:spPr>
            <a:xfrm>
              <a:off x="2461359" y="1711808"/>
              <a:ext cx="1776005" cy="1390124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Rectangle : coins arrondis 105">
              <a:extLst>
                <a:ext uri="{FF2B5EF4-FFF2-40B4-BE49-F238E27FC236}">
                  <a16:creationId xmlns:a16="http://schemas.microsoft.com/office/drawing/2014/main" id="{70820C9A-B957-87A8-109D-6C661627DA4C}"/>
                </a:ext>
              </a:extLst>
            </p:cNvPr>
            <p:cNvSpPr/>
            <p:nvPr/>
          </p:nvSpPr>
          <p:spPr>
            <a:xfrm>
              <a:off x="3428104" y="3028817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9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107" name="Image 106" descr="Une image contenant art, pixel, conception&#10;&#10;Le contenu généré par l’IA peut être incorrect.">
              <a:extLst>
                <a:ext uri="{FF2B5EF4-FFF2-40B4-BE49-F238E27FC236}">
                  <a16:creationId xmlns:a16="http://schemas.microsoft.com/office/drawing/2014/main" id="{9E201599-7D6B-4671-395A-AB9C1CE5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0550" y="2795080"/>
              <a:ext cx="347790" cy="416048"/>
            </a:xfrm>
            <a:prstGeom prst="rect">
              <a:avLst/>
            </a:prstGeom>
          </p:spPr>
        </p:pic>
        <p:pic>
          <p:nvPicPr>
            <p:cNvPr id="116" name="Picture 4">
              <a:extLst>
                <a:ext uri="{FF2B5EF4-FFF2-40B4-BE49-F238E27FC236}">
                  <a16:creationId xmlns:a16="http://schemas.microsoft.com/office/drawing/2014/main" id="{B7DCCBAF-8A38-3C4F-0798-30A393D5D2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t="7524" r="12698" b="43966"/>
            <a:stretch>
              <a:fillRect/>
            </a:stretch>
          </p:blipFill>
          <p:spPr bwMode="auto">
            <a:xfrm>
              <a:off x="2717304" y="2067458"/>
              <a:ext cx="602696" cy="61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6">
              <a:extLst>
                <a:ext uri="{FF2B5EF4-FFF2-40B4-BE49-F238E27FC236}">
                  <a16:creationId xmlns:a16="http://schemas.microsoft.com/office/drawing/2014/main" id="{B3747ED9-0378-A202-7151-54782D96C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5" t="12234" r="33730" b="47839"/>
            <a:stretch>
              <a:fillRect/>
            </a:stretch>
          </p:blipFill>
          <p:spPr bwMode="auto">
            <a:xfrm>
              <a:off x="2939586" y="3240731"/>
              <a:ext cx="664926" cy="63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D8A48580-543E-68C9-355D-6C2F58EACB96}"/>
                </a:ext>
              </a:extLst>
            </p:cNvPr>
            <p:cNvCxnSpPr>
              <a:cxnSpLocks/>
              <a:stCxn id="127" idx="3"/>
              <a:endCxn id="116" idx="1"/>
            </p:cNvCxnSpPr>
            <p:nvPr/>
          </p:nvCxnSpPr>
          <p:spPr>
            <a:xfrm flipV="1">
              <a:off x="2159594" y="2375252"/>
              <a:ext cx="557710" cy="2280"/>
            </a:xfrm>
            <a:prstGeom prst="straightConnector1">
              <a:avLst/>
            </a:prstGeom>
            <a:ln w="381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965C0EE-9642-2EA9-734C-AF9138078030}"/>
                </a:ext>
              </a:extLst>
            </p:cNvPr>
            <p:cNvCxnSpPr>
              <a:cxnSpLocks/>
              <a:stCxn id="1033" idx="3"/>
              <a:endCxn id="117" idx="1"/>
            </p:cNvCxnSpPr>
            <p:nvPr/>
          </p:nvCxnSpPr>
          <p:spPr>
            <a:xfrm>
              <a:off x="2176862" y="3554011"/>
              <a:ext cx="762724" cy="5928"/>
            </a:xfrm>
            <a:prstGeom prst="straightConnector1">
              <a:avLst/>
            </a:prstGeom>
            <a:ln w="38100">
              <a:solidFill>
                <a:srgbClr val="FF00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F92FB23-9D37-AEB9-493C-1E3DAE191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739660" y="2205082"/>
              <a:ext cx="350993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AD6B91C-AEA0-8BCF-42B4-76BEC72FDE00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335298" y="2377579"/>
              <a:ext cx="404362" cy="13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F47604A-F072-9B2B-A28D-D050592AE8FB}"/>
                </a:ext>
              </a:extLst>
            </p:cNvPr>
            <p:cNvSpPr txBox="1"/>
            <p:nvPr/>
          </p:nvSpPr>
          <p:spPr>
            <a:xfrm>
              <a:off x="2394220" y="2666628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historiques :</a:t>
              </a:r>
            </a:p>
            <a:p>
              <a:pPr algn="ctr"/>
              <a:r>
                <a:rPr lang="fr-FR" sz="700" b="1" dirty="0"/>
                <a:t>RTE, Solar, </a:t>
              </a:r>
              <a:r>
                <a:rPr lang="fr-FR" sz="700" b="1" dirty="0" err="1"/>
                <a:t>Openweather</a:t>
              </a:r>
              <a:r>
                <a:rPr lang="fr-FR" sz="700" b="1" dirty="0"/>
                <a:t> 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46A74A5-8390-A9B2-0686-BA8885C4CDA4}"/>
                </a:ext>
              </a:extLst>
            </p:cNvPr>
            <p:cNvSpPr txBox="1"/>
            <p:nvPr/>
          </p:nvSpPr>
          <p:spPr>
            <a:xfrm>
              <a:off x="2586439" y="3823045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prédictives : </a:t>
              </a:r>
            </a:p>
            <a:p>
              <a:pPr algn="ctr"/>
              <a:r>
                <a:rPr lang="fr-FR" sz="700" b="1" dirty="0"/>
                <a:t>Solar, </a:t>
              </a:r>
              <a:r>
                <a:rPr lang="fr-FR" sz="700" b="1" dirty="0" err="1"/>
                <a:t>Openweather</a:t>
              </a:r>
              <a:endParaRPr lang="fr-FR" sz="700" b="1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5C2D434-8ADD-A5DA-1AED-8BF4C18B9EB3}"/>
              </a:ext>
            </a:extLst>
          </p:cNvPr>
          <p:cNvGrpSpPr/>
          <p:nvPr/>
        </p:nvGrpSpPr>
        <p:grpSpPr>
          <a:xfrm>
            <a:off x="3017736" y="4221213"/>
            <a:ext cx="527618" cy="307777"/>
            <a:chOff x="3017736" y="4221213"/>
            <a:chExt cx="527618" cy="307777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137AD1F-A369-4FCE-AD69-964680B420B5}"/>
                </a:ext>
              </a:extLst>
            </p:cNvPr>
            <p:cNvSpPr/>
            <p:nvPr/>
          </p:nvSpPr>
          <p:spPr>
            <a:xfrm>
              <a:off x="3059124" y="4248976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5C7BA9B-2B99-4B7A-7436-5F82DE29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736" y="4221213"/>
              <a:ext cx="527618" cy="307777"/>
            </a:xfrm>
            <a:prstGeom prst="rect">
              <a:avLst/>
            </a:prstGeom>
            <a:noFill/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88C532-5DC4-9A8E-0BD9-8DCB5D7A9625}"/>
              </a:ext>
            </a:extLst>
          </p:cNvPr>
          <p:cNvGrpSpPr/>
          <p:nvPr/>
        </p:nvGrpSpPr>
        <p:grpSpPr>
          <a:xfrm>
            <a:off x="3663791" y="1799583"/>
            <a:ext cx="527618" cy="307777"/>
            <a:chOff x="3379555" y="2002169"/>
            <a:chExt cx="527618" cy="307777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61FAC2B4-497C-99AF-7507-9699F89C2CB8}"/>
                </a:ext>
              </a:extLst>
            </p:cNvPr>
            <p:cNvSpPr/>
            <p:nvPr/>
          </p:nvSpPr>
          <p:spPr>
            <a:xfrm>
              <a:off x="3415221" y="2029932"/>
              <a:ext cx="440519" cy="263042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FEC09453-8329-B943-E8CD-D18A9746E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555" y="2002169"/>
              <a:ext cx="527618" cy="307777"/>
            </a:xfrm>
            <a:prstGeom prst="rect">
              <a:avLst/>
            </a:prstGeom>
            <a:noFill/>
          </p:spPr>
        </p:pic>
      </p:grp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9FB5173D-B04A-5921-8DF1-AA3A6807A99D}"/>
              </a:ext>
            </a:extLst>
          </p:cNvPr>
          <p:cNvCxnSpPr>
            <a:cxnSpLocks/>
            <a:stCxn id="2068" idx="2"/>
            <a:endCxn id="2097" idx="3"/>
          </p:cNvCxnSpPr>
          <p:nvPr/>
        </p:nvCxnSpPr>
        <p:spPr>
          <a:xfrm rot="5400000">
            <a:off x="8279459" y="3024137"/>
            <a:ext cx="443149" cy="459586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6BD4617F-BC09-EF25-6D51-0C11F38E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84"/>
          <a:stretch>
            <a:fillRect/>
          </a:stretch>
        </p:blipFill>
        <p:spPr>
          <a:xfrm>
            <a:off x="4742120" y="3092911"/>
            <a:ext cx="3816304" cy="1681086"/>
          </a:xfrm>
          <a:prstGeom prst="rect">
            <a:avLst/>
          </a:prstGeom>
        </p:spPr>
      </p:pic>
      <p:sp>
        <p:nvSpPr>
          <p:cNvPr id="178" name="Google Shape;178;p8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A8AF3C33-4A88-5872-EAED-84B597DDCB98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6E9B9A86-9FEE-4DF9-2C6B-AA0F6754E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F499A7-E85C-A18E-220A-597D1BD5296D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323911-6E5E-E0F1-07ED-A6A7D389B824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6A6FE1A-72C1-055E-8B81-8233E403EFDF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56DC62-8C9E-3FFB-6932-372DF4AF0062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5F91EB25-5676-9A78-8FB2-CA08F937A4E7}"/>
              </a:ext>
            </a:extLst>
          </p:cNvPr>
          <p:cNvSpPr txBox="1">
            <a:spLocks/>
          </p:cNvSpPr>
          <p:nvPr/>
        </p:nvSpPr>
        <p:spPr>
          <a:xfrm>
            <a:off x="249947" y="992387"/>
            <a:ext cx="1965356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03DB536-0266-DA20-7307-FDFD2DD7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29"/>
          <a:stretch>
            <a:fillRect/>
          </a:stretch>
        </p:blipFill>
        <p:spPr>
          <a:xfrm>
            <a:off x="104187" y="1302842"/>
            <a:ext cx="4305423" cy="15605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E18E6C-452B-91DA-6F62-9BAF1FA7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758" y="1259431"/>
            <a:ext cx="4240056" cy="1595375"/>
          </a:xfrm>
          <a:prstGeom prst="rect">
            <a:avLst/>
          </a:prstGeom>
        </p:spPr>
      </p:pic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D1939A7E-40F5-B89A-35FB-D12584E4044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Consommation totale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AB5E3F7B-4D5B-A282-729D-54099846D04E}"/>
              </a:ext>
            </a:extLst>
          </p:cNvPr>
          <p:cNvSpPr txBox="1">
            <a:spLocks/>
          </p:cNvSpPr>
          <p:nvPr/>
        </p:nvSpPr>
        <p:spPr>
          <a:xfrm>
            <a:off x="4675756" y="288319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02F91474-2263-4339-0707-4E587447276F}"/>
              </a:ext>
            </a:extLst>
          </p:cNvPr>
          <p:cNvSpPr txBox="1">
            <a:spLocks/>
          </p:cNvSpPr>
          <p:nvPr/>
        </p:nvSpPr>
        <p:spPr>
          <a:xfrm>
            <a:off x="311699" y="2882202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Pics de consommation par jour et heure – France  </a:t>
            </a:r>
            <a:endParaRPr lang="fr-FR" dirty="0">
              <a:sym typeface="Inter SemiBold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415ED82-BAC3-4FDA-B013-D0CB9DF7A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60" y="3098205"/>
            <a:ext cx="3793922" cy="1681615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35D30AE4-40E2-1500-ADDE-34C7E592AC53}"/>
              </a:ext>
            </a:extLst>
          </p:cNvPr>
          <p:cNvSpPr txBox="1">
            <a:spLocks/>
          </p:cNvSpPr>
          <p:nvPr/>
        </p:nvSpPr>
        <p:spPr>
          <a:xfrm>
            <a:off x="311699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276B7C1-B3AC-EE95-FC17-C4066D8DD80E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889B1F9-A9BA-75A4-06E0-C91FDC52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681BDA-D142-18E1-2191-03DE1F6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25" y="1174655"/>
            <a:ext cx="2900906" cy="1789256"/>
          </a:xfrm>
          <a:prstGeom prst="rect">
            <a:avLst/>
          </a:prstGeom>
        </p:spPr>
      </p:pic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BB063FBF-E3AB-42AA-3E2E-5AE9743964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6449258E-7EFD-A6F4-3B47-C49B6DB067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F49E7C9C-A3EC-080C-33B2-B5288C76791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1563EBE9-16C3-6238-4969-9E03C7CCE61D}"/>
              </a:ext>
            </a:extLst>
          </p:cNvPr>
          <p:cNvSpPr txBox="1">
            <a:spLocks/>
          </p:cNvSpPr>
          <p:nvPr/>
        </p:nvSpPr>
        <p:spPr>
          <a:xfrm>
            <a:off x="3428826" y="784802"/>
            <a:ext cx="2387708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100" b="1" dirty="0">
                <a:solidFill>
                  <a:srgbClr val="0E3449"/>
                </a:solidFill>
                <a:latin typeface="Inter SemiBold"/>
                <a:ea typeface="Inter SemiBold"/>
              </a:rPr>
              <a:t>National vs Rhône-Alpes</a:t>
            </a:r>
            <a:endParaRPr lang="fr-FR" sz="11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5" name="Google Shape;181;p8">
            <a:extLst>
              <a:ext uri="{FF2B5EF4-FFF2-40B4-BE49-F238E27FC236}">
                <a16:creationId xmlns:a16="http://schemas.microsoft.com/office/drawing/2014/main" id="{0C534BE6-621E-81CE-3691-31D3967A6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21646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956CA16-3133-BB74-8768-F067726CCF3A}"/>
              </a:ext>
            </a:extLst>
          </p:cNvPr>
          <p:cNvSpPr/>
          <p:nvPr/>
        </p:nvSpPr>
        <p:spPr>
          <a:xfrm>
            <a:off x="7733615" y="270191"/>
            <a:ext cx="1098685" cy="33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9A32F8-1D0C-0A09-C3F3-5B1157CC9EB3}"/>
              </a:ext>
            </a:extLst>
          </p:cNvPr>
          <p:cNvSpPr txBox="1"/>
          <p:nvPr/>
        </p:nvSpPr>
        <p:spPr>
          <a:xfrm>
            <a:off x="7704792" y="313600"/>
            <a:ext cx="115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/>
              </a:rPr>
              <a:t>Lien Dashboard</a:t>
            </a:r>
            <a:endParaRPr lang="fr-FR" sz="8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663910F-84C4-1AF2-77A5-37A15C74E151}"/>
              </a:ext>
            </a:extLst>
          </p:cNvPr>
          <p:cNvCxnSpPr>
            <a:cxnSpLocks/>
          </p:cNvCxnSpPr>
          <p:nvPr/>
        </p:nvCxnSpPr>
        <p:spPr>
          <a:xfrm>
            <a:off x="4468243" y="1216963"/>
            <a:ext cx="0" cy="36020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5DB99A6-6595-B370-3BF9-63B835B9C6A0}"/>
              </a:ext>
            </a:extLst>
          </p:cNvPr>
          <p:cNvCxnSpPr>
            <a:cxnSpLocks/>
          </p:cNvCxnSpPr>
          <p:nvPr/>
        </p:nvCxnSpPr>
        <p:spPr>
          <a:xfrm>
            <a:off x="7134931" y="440687"/>
            <a:ext cx="56986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78;p8">
            <a:extLst>
              <a:ext uri="{FF2B5EF4-FFF2-40B4-BE49-F238E27FC236}">
                <a16:creationId xmlns:a16="http://schemas.microsoft.com/office/drawing/2014/main" id="{3D391DBE-8CF2-EE5C-2F68-B5607E178464}"/>
              </a:ext>
            </a:extLst>
          </p:cNvPr>
          <p:cNvSpPr txBox="1">
            <a:spLocks/>
          </p:cNvSpPr>
          <p:nvPr/>
        </p:nvSpPr>
        <p:spPr>
          <a:xfrm>
            <a:off x="249946" y="992387"/>
            <a:ext cx="2386285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France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7" name="Google Shape;178;p8">
            <a:extLst>
              <a:ext uri="{FF2B5EF4-FFF2-40B4-BE49-F238E27FC236}">
                <a16:creationId xmlns:a16="http://schemas.microsoft.com/office/drawing/2014/main" id="{042A2A8D-6005-1889-1403-BC666FC81A37}"/>
              </a:ext>
            </a:extLst>
          </p:cNvPr>
          <p:cNvSpPr txBox="1">
            <a:spLocks/>
          </p:cNvSpPr>
          <p:nvPr/>
        </p:nvSpPr>
        <p:spPr>
          <a:xfrm>
            <a:off x="4622680" y="992387"/>
            <a:ext cx="2512251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800" b="1" dirty="0">
                <a:solidFill>
                  <a:srgbClr val="0E3449"/>
                </a:solidFill>
                <a:latin typeface="Inter SemiBold"/>
                <a:ea typeface="Inter SemiBold"/>
              </a:rPr>
              <a:t>Répartition du mix énergétique – Rhône-Alpes </a:t>
            </a:r>
            <a:endParaRPr lang="fr-FR" sz="8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29" name="Google Shape;178;p8">
            <a:extLst>
              <a:ext uri="{FF2B5EF4-FFF2-40B4-BE49-F238E27FC236}">
                <a16:creationId xmlns:a16="http://schemas.microsoft.com/office/drawing/2014/main" id="{3BB7EFC0-9C01-A997-BF13-4D5D3052106F}"/>
              </a:ext>
            </a:extLst>
          </p:cNvPr>
          <p:cNvSpPr txBox="1">
            <a:spLocks/>
          </p:cNvSpPr>
          <p:nvPr/>
        </p:nvSpPr>
        <p:spPr>
          <a:xfrm>
            <a:off x="4675756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Rhône-Alpes  </a:t>
            </a:r>
            <a:endParaRPr lang="fr-FR" dirty="0">
              <a:sym typeface="Inter SemiBold"/>
            </a:endParaRPr>
          </a:p>
        </p:txBody>
      </p:sp>
      <p:sp>
        <p:nvSpPr>
          <p:cNvPr id="32" name="Google Shape;178;p8">
            <a:extLst>
              <a:ext uri="{FF2B5EF4-FFF2-40B4-BE49-F238E27FC236}">
                <a16:creationId xmlns:a16="http://schemas.microsoft.com/office/drawing/2014/main" id="{7F99F4F7-0E68-E50D-5D32-4D713CC22797}"/>
              </a:ext>
            </a:extLst>
          </p:cNvPr>
          <p:cNvSpPr txBox="1">
            <a:spLocks/>
          </p:cNvSpPr>
          <p:nvPr/>
        </p:nvSpPr>
        <p:spPr>
          <a:xfrm>
            <a:off x="311699" y="2942178"/>
            <a:ext cx="3233278" cy="22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Profil horaire de production par filière – France  </a:t>
            </a:r>
            <a:endParaRPr lang="fr-FR" dirty="0">
              <a:sym typeface="Inter SemiBold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B30B44E-DD21-0F7B-C83D-DEE95BA8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05" y="1232699"/>
            <a:ext cx="3041149" cy="17485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F05D77-BCB9-287C-3507-C65413D05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214" y="3159645"/>
            <a:ext cx="3371075" cy="1705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669945-4311-8D2F-8244-227CB848D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99" y="3159645"/>
            <a:ext cx="3430740" cy="1693909"/>
          </a:xfrm>
          <a:prstGeom prst="rect">
            <a:avLst/>
          </a:prstGeom>
        </p:spPr>
      </p:pic>
      <p:sp>
        <p:nvSpPr>
          <p:cNvPr id="3" name="Google Shape;178;p8">
            <a:extLst>
              <a:ext uri="{FF2B5EF4-FFF2-40B4-BE49-F238E27FC236}">
                <a16:creationId xmlns:a16="http://schemas.microsoft.com/office/drawing/2014/main" id="{DEBF304F-77EB-BA94-CD84-BF91A9CC35D2}"/>
              </a:ext>
            </a:extLst>
          </p:cNvPr>
          <p:cNvSpPr txBox="1">
            <a:spLocks/>
          </p:cNvSpPr>
          <p:nvPr/>
        </p:nvSpPr>
        <p:spPr>
          <a:xfrm>
            <a:off x="258304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  <p:sp>
        <p:nvSpPr>
          <p:cNvPr id="4" name="Google Shape;178;p8">
            <a:extLst>
              <a:ext uri="{FF2B5EF4-FFF2-40B4-BE49-F238E27FC236}">
                <a16:creationId xmlns:a16="http://schemas.microsoft.com/office/drawing/2014/main" id="{1A25B44F-3D72-A752-04D6-8C3086471959}"/>
              </a:ext>
            </a:extLst>
          </p:cNvPr>
          <p:cNvSpPr txBox="1">
            <a:spLocks/>
          </p:cNvSpPr>
          <p:nvPr/>
        </p:nvSpPr>
        <p:spPr>
          <a:xfrm>
            <a:off x="4891125" y="4717038"/>
            <a:ext cx="3233278" cy="1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2800"/>
              <a:buNone/>
              <a:defRPr sz="800" b="1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sz="500" b="0" dirty="0"/>
              <a:t>heure</a:t>
            </a:r>
            <a:endParaRPr lang="fr-FR" sz="500" b="0" dirty="0"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553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3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51C4B41-11A2-44F8-130A-2E0FA852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>
            <a:extLst>
              <a:ext uri="{FF2B5EF4-FFF2-40B4-BE49-F238E27FC236}">
                <a16:creationId xmlns:a16="http://schemas.microsoft.com/office/drawing/2014/main" id="{834EF362-0DAC-26BA-DE49-3126B33E85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Synthèse analyse descriptive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179" name="Google Shape;179;p8">
            <a:extLst>
              <a:ext uri="{FF2B5EF4-FFF2-40B4-BE49-F238E27FC236}">
                <a16:creationId xmlns:a16="http://schemas.microsoft.com/office/drawing/2014/main" id="{8A80DC4D-7389-7D6B-512A-CD526060F7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EBA25A46-D404-8762-7027-760E3E380D1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78;p8">
            <a:extLst>
              <a:ext uri="{FF2B5EF4-FFF2-40B4-BE49-F238E27FC236}">
                <a16:creationId xmlns:a16="http://schemas.microsoft.com/office/drawing/2014/main" id="{EBF06A3A-1FD1-62CC-FA82-868DA8F80F0D}"/>
              </a:ext>
            </a:extLst>
          </p:cNvPr>
          <p:cNvSpPr txBox="1">
            <a:spLocks/>
          </p:cNvSpPr>
          <p:nvPr/>
        </p:nvSpPr>
        <p:spPr>
          <a:xfrm>
            <a:off x="1192664" y="779179"/>
            <a:ext cx="5315100" cy="37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solidFill>
                  <a:srgbClr val="0E3449"/>
                </a:solidFill>
                <a:latin typeface="Inter SemiBold"/>
                <a:ea typeface="Inter SemiBold"/>
              </a:rPr>
              <a:t>Facteurs déterminants</a:t>
            </a:r>
            <a:endParaRPr lang="fr-FR" sz="1400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9" name="Google Shape;69;p3">
            <a:extLst>
              <a:ext uri="{FF2B5EF4-FFF2-40B4-BE49-F238E27FC236}">
                <a16:creationId xmlns:a16="http://schemas.microsoft.com/office/drawing/2014/main" id="{F0B9A769-DDF6-9710-D866-D2F50F863B22}"/>
              </a:ext>
            </a:extLst>
          </p:cNvPr>
          <p:cNvSpPr/>
          <p:nvPr/>
        </p:nvSpPr>
        <p:spPr>
          <a:xfrm>
            <a:off x="256568" y="4146491"/>
            <a:ext cx="8686385" cy="623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3;p3">
            <a:extLst>
              <a:ext uri="{FF2B5EF4-FFF2-40B4-BE49-F238E27FC236}">
                <a16:creationId xmlns:a16="http://schemas.microsoft.com/office/drawing/2014/main" id="{DFD47DBC-035B-0B7D-9BB3-A4937ED2C9EB}"/>
              </a:ext>
            </a:extLst>
          </p:cNvPr>
          <p:cNvSpPr txBox="1">
            <a:spLocks/>
          </p:cNvSpPr>
          <p:nvPr/>
        </p:nvSpPr>
        <p:spPr>
          <a:xfrm>
            <a:off x="175098" y="4105450"/>
            <a:ext cx="8923239" cy="6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"/>
              </a:spcBef>
              <a:buSzPct val="100000"/>
            </a:pPr>
            <a:r>
              <a:rPr lang="fr-FR" sz="900" b="1" dirty="0"/>
              <a:t>L’humidité</a:t>
            </a:r>
            <a:r>
              <a:rPr lang="fr-FR" sz="900" dirty="0"/>
              <a:t> est de loin la variable la plus déterminante, très au-dessus des autres : </a:t>
            </a:r>
            <a:r>
              <a:rPr lang="fr-FR" sz="900" b="1" dirty="0"/>
              <a:t>plus l’air est chargé </a:t>
            </a:r>
            <a:r>
              <a:rPr lang="fr-FR" sz="900" dirty="0"/>
              <a:t>en vapeur d’eau / nuages, </a:t>
            </a:r>
            <a:r>
              <a:rPr lang="fr-FR" sz="900" b="1" dirty="0"/>
              <a:t>moins le rayonnement solaire </a:t>
            </a:r>
            <a:r>
              <a:rPr lang="fr-FR" sz="900" dirty="0"/>
              <a:t>atteint les panneaux. La valeur </a:t>
            </a:r>
            <a:r>
              <a:rPr lang="fr-FR" sz="900" b="1" dirty="0"/>
              <a:t>10.7 cm </a:t>
            </a:r>
            <a:r>
              <a:rPr lang="fr-FR" sz="900" dirty="0"/>
              <a:t>est </a:t>
            </a:r>
            <a:r>
              <a:rPr lang="fr-FR" sz="900" b="1" dirty="0"/>
              <a:t>un indice standard d’activité solaire</a:t>
            </a:r>
          </a:p>
          <a:p>
            <a:pPr>
              <a:spcBef>
                <a:spcPts val="200"/>
              </a:spcBef>
              <a:buSzPct val="100000"/>
            </a:pPr>
            <a:r>
              <a:rPr lang="fr-FR" sz="900" dirty="0"/>
              <a:t>Entre 30% et 60% d'humidité, le taux de charge solaire est </a:t>
            </a:r>
            <a:r>
              <a:rPr lang="fr-FR" sz="900" b="1" dirty="0"/>
              <a:t>globalement plus élevé</a:t>
            </a:r>
            <a:r>
              <a:rPr lang="fr-FR" sz="900" dirty="0"/>
              <a:t>. Au-delà de 70 / 80%, la performance du solaire s’effondre progressivement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C86C4D-A9B4-4A74-ED37-29E01179A4EB}"/>
              </a:ext>
            </a:extLst>
          </p:cNvPr>
          <p:cNvSpPr/>
          <p:nvPr/>
        </p:nvSpPr>
        <p:spPr>
          <a:xfrm>
            <a:off x="143711" y="4104239"/>
            <a:ext cx="233145" cy="23314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A3F10-64A4-99A8-2113-EEBBDD68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6" y="1149395"/>
            <a:ext cx="4174031" cy="2868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10BE04-1AA9-616C-9AB5-9507462BB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46" y="1156260"/>
            <a:ext cx="3595360" cy="28626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09357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1730</Words>
  <Application>Microsoft Office PowerPoint</Application>
  <PresentationFormat>Affichage à l'écran (16:9)</PresentationFormat>
  <Paragraphs>402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Inter SemiBold</vt:lpstr>
      <vt:lpstr>Inter</vt:lpstr>
      <vt:lpstr>Inter Medium</vt:lpstr>
      <vt:lpstr>Calibri</vt:lpstr>
      <vt:lpstr>Wingdings</vt:lpstr>
      <vt:lpstr>Arial</vt:lpstr>
      <vt:lpstr>Simple Light</vt:lpstr>
      <vt:lpstr>1_Simple Light</vt:lpstr>
      <vt:lpstr>Optimisation du mix énergétique</vt:lpstr>
      <vt:lpstr>Group members</vt:lpstr>
      <vt:lpstr>Qu’est ce que le taux de charge solaire ?</vt:lpstr>
      <vt:lpstr>Pitch</vt:lpstr>
      <vt:lpstr>Contexte et problématique</vt:lpstr>
      <vt:lpstr>Process et pipeline data</vt:lpstr>
      <vt:lpstr>Synthèse analyse descriptive</vt:lpstr>
      <vt:lpstr>Synthèse analyse descriptive</vt:lpstr>
      <vt:lpstr>Synthèse analyse descriptive</vt:lpstr>
      <vt:lpstr>Résultats du modèle</vt:lpstr>
      <vt:lpstr>Résultats du modèle</vt:lpstr>
      <vt:lpstr>Valeur ajoutée et perspectives</vt:lpstr>
      <vt:lpstr>Valeur ajoutée et perspectives</vt:lpstr>
      <vt:lpstr>Des questions ?</vt:lpstr>
      <vt:lpstr>Annexes</vt:lpstr>
      <vt:lpstr>Méthodologie projet (tâches et cadencement)</vt:lpstr>
      <vt:lpstr>Méthodologie projet (tâches et cadencement)</vt:lpstr>
      <vt:lpstr>Ressourses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Jean-Yves Vuillequez</cp:lastModifiedBy>
  <cp:revision>4</cp:revision>
  <dcterms:modified xsi:type="dcterms:W3CDTF">2025-11-25T09:56:49Z</dcterms:modified>
</cp:coreProperties>
</file>